
<file path=[Content_Types].xml><?xml version="1.0" encoding="utf-8"?>
<Types xmlns="http://schemas.openxmlformats.org/package/2006/content-types">
  <Default Extension="jpeg" ContentType="image/jpeg"/>
  <Default Extension="jpg" ContentType="image/jp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34"/>
  </p:notesMasterIdLst>
  <p:sldIdLst>
    <p:sldId id="291" r:id="rId3"/>
    <p:sldId id="257" r:id="rId4"/>
    <p:sldId id="258"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97" r:id="rId21"/>
    <p:sldId id="292" r:id="rId22"/>
    <p:sldId id="295" r:id="rId23"/>
    <p:sldId id="298" r:id="rId24"/>
    <p:sldId id="282" r:id="rId25"/>
    <p:sldId id="283" r:id="rId26"/>
    <p:sldId id="284" r:id="rId27"/>
    <p:sldId id="285" r:id="rId28"/>
    <p:sldId id="286" r:id="rId29"/>
    <p:sldId id="287" r:id="rId30"/>
    <p:sldId id="288" r:id="rId31"/>
    <p:sldId id="289" r:id="rId32"/>
    <p:sldId id="290" r:id="rId33"/>
  </p:sldIdLst>
  <p:sldSz cx="12192000" cy="6845300"/>
  <p:notesSz cx="7315200" cy="96012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719" autoAdjust="0"/>
  </p:normalViewPr>
  <p:slideViewPr>
    <p:cSldViewPr>
      <p:cViewPr varScale="1">
        <p:scale>
          <a:sx n="51" d="100"/>
          <a:sy n="51" d="100"/>
        </p:scale>
        <p:origin x="1877" y="29"/>
      </p:cViewPr>
      <p:guideLst>
        <p:guide orient="horz" pos="2880"/>
        <p:guide pos="216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95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1"/>
            <a:ext cx="3169920" cy="480951"/>
          </a:xfrm>
          <a:prstGeom prst="rect">
            <a:avLst/>
          </a:prstGeom>
        </p:spPr>
        <p:txBody>
          <a:bodyPr vert="horz" lIns="91440" tIns="45720" rIns="91440" bIns="45720" rtlCol="0"/>
          <a:lstStyle>
            <a:lvl1pPr algn="r">
              <a:defRPr sz="1200"/>
            </a:lvl1pPr>
          </a:lstStyle>
          <a:p>
            <a:fld id="{2A4213AD-81FC-4854-AD94-2FCB26926E9E}" type="datetimeFigureOut">
              <a:rPr lang="en-US" smtClean="0"/>
              <a:t>5/20/2023</a:t>
            </a:fld>
            <a:endParaRPr lang="en-US" dirty="0"/>
          </a:p>
        </p:txBody>
      </p:sp>
      <p:sp>
        <p:nvSpPr>
          <p:cNvPr id="4" name="Slide Image Placeholder 3"/>
          <p:cNvSpPr>
            <a:spLocks noGrp="1" noRot="1" noChangeAspect="1"/>
          </p:cNvSpPr>
          <p:nvPr>
            <p:ph type="sldImg" idx="2"/>
          </p:nvPr>
        </p:nvSpPr>
        <p:spPr>
          <a:xfrm>
            <a:off x="773113" y="1200150"/>
            <a:ext cx="5768975" cy="32400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520" y="4620245"/>
            <a:ext cx="5852160" cy="378080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250"/>
            <a:ext cx="3169920" cy="48095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20250"/>
            <a:ext cx="3169920" cy="480951"/>
          </a:xfrm>
          <a:prstGeom prst="rect">
            <a:avLst/>
          </a:prstGeom>
        </p:spPr>
        <p:txBody>
          <a:bodyPr vert="horz" lIns="91440" tIns="45720" rIns="91440" bIns="45720" rtlCol="0" anchor="b"/>
          <a:lstStyle>
            <a:lvl1pPr algn="r">
              <a:defRPr sz="1200"/>
            </a:lvl1pPr>
          </a:lstStyle>
          <a:p>
            <a:fld id="{6064A210-5279-4160-9D46-61064E3C6E79}" type="slidenum">
              <a:rPr lang="en-US" smtClean="0"/>
              <a:t>‹#›</a:t>
            </a:fld>
            <a:endParaRPr lang="en-US" dirty="0"/>
          </a:p>
        </p:txBody>
      </p:sp>
    </p:spTree>
    <p:extLst>
      <p:ext uri="{BB962C8B-B14F-4D97-AF65-F5344CB8AC3E}">
        <p14:creationId xmlns:p14="http://schemas.microsoft.com/office/powerpoint/2010/main" val="3895340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1"/>
                </a:solidFill>
              </a:rPr>
              <a:t>Hello and welcome to the public meeting for State Road 7 (US 441) from South of Stirling Road to North of Orange Drive and State Road 7 (US 441) from Southwest 21</a:t>
            </a:r>
            <a:r>
              <a:rPr lang="en-US" b="0" baseline="30000" dirty="0">
                <a:solidFill>
                  <a:schemeClr val="tx1"/>
                </a:solidFill>
              </a:rPr>
              <a:t>st</a:t>
            </a:r>
            <a:r>
              <a:rPr lang="en-US" b="0" dirty="0">
                <a:solidFill>
                  <a:schemeClr val="tx1"/>
                </a:solidFill>
              </a:rPr>
              <a:t> Street to Northwest 3</a:t>
            </a:r>
            <a:r>
              <a:rPr lang="en-US" b="0" baseline="30000" dirty="0">
                <a:solidFill>
                  <a:schemeClr val="tx1"/>
                </a:solidFill>
              </a:rPr>
              <a:t>rd</a:t>
            </a:r>
            <a:r>
              <a:rPr lang="en-US" b="0" dirty="0">
                <a:solidFill>
                  <a:schemeClr val="tx1"/>
                </a:solidFill>
              </a:rPr>
              <a:t> Street Resurfacing, Restoration and Rehabilitation Project in Broward County, Florida. Financial Project Identification Number: 447676-1 and 447677-1. Today is May 24, 2023 and the time is 6:00 p.m.</a:t>
            </a:r>
          </a:p>
        </p:txBody>
      </p:sp>
      <p:sp>
        <p:nvSpPr>
          <p:cNvPr id="4" name="Slide Number Placeholder 3"/>
          <p:cNvSpPr>
            <a:spLocks noGrp="1"/>
          </p:cNvSpPr>
          <p:nvPr>
            <p:ph type="sldNum" sz="quarter" idx="5"/>
          </p:nvPr>
        </p:nvSpPr>
        <p:spPr/>
        <p:txBody>
          <a:bodyPr/>
          <a:lstStyle/>
          <a:p>
            <a:fld id="{6064A210-5279-4160-9D46-61064E3C6E79}" type="slidenum">
              <a:rPr lang="en-US" smtClean="0"/>
              <a:t>1</a:t>
            </a:fld>
            <a:endParaRPr lang="en-US" dirty="0"/>
          </a:p>
        </p:txBody>
      </p:sp>
    </p:spTree>
    <p:extLst>
      <p:ext uri="{BB962C8B-B14F-4D97-AF65-F5344CB8AC3E}">
        <p14:creationId xmlns:p14="http://schemas.microsoft.com/office/powerpoint/2010/main" val="1111104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0" dirty="0">
                <a:solidFill>
                  <a:schemeClr val="tx1"/>
                </a:solidFill>
                <a:effectLst/>
                <a:latin typeface="+mn-lt"/>
                <a:ea typeface="Calibri" panose="020F0502020204030204" pitchFamily="34" charset="0"/>
                <a:cs typeface="Times New Roman" panose="02020603050405020304" pitchFamily="18" charset="0"/>
              </a:rPr>
              <a:t>This meeting is being conducted in accordance with the Civil Rights Act of 1964. Public participation is solicited without regard to race, color, national origin, age, sex, religion, disability, or family status.</a:t>
            </a:r>
          </a:p>
          <a:p>
            <a:r>
              <a:rPr lang="en-US" sz="1200" b="0" dirty="0">
                <a:solidFill>
                  <a:schemeClr val="tx1"/>
                </a:solidFill>
                <a:effectLst/>
                <a:latin typeface="+mn-lt"/>
                <a:ea typeface="Calibri" panose="020F0502020204030204" pitchFamily="34" charset="0"/>
                <a:cs typeface="Times New Roman" panose="02020603050405020304" pitchFamily="18" charset="0"/>
              </a:rPr>
              <a:t>Persons wishing to express concerns about Title VI may do so by contacting the Florida Department of Transportation District Four Title VI Coordinator, Sharon </a:t>
            </a:r>
            <a:r>
              <a:rPr lang="en-US" sz="1200" b="0" dirty="0" err="1">
                <a:solidFill>
                  <a:schemeClr val="tx1"/>
                </a:solidFill>
                <a:effectLst/>
                <a:latin typeface="+mn-lt"/>
                <a:ea typeface="Calibri" panose="020F0502020204030204" pitchFamily="34" charset="0"/>
                <a:cs typeface="Times New Roman" panose="02020603050405020304" pitchFamily="18" charset="0"/>
              </a:rPr>
              <a:t>SinghHagyan</a:t>
            </a:r>
            <a:r>
              <a:rPr lang="en-US" sz="1200" b="0" dirty="0">
                <a:solidFill>
                  <a:schemeClr val="tx1"/>
                </a:solidFill>
                <a:effectLst/>
                <a:latin typeface="+mn-lt"/>
                <a:ea typeface="Calibri" panose="020F0502020204030204" pitchFamily="34" charset="0"/>
                <a:cs typeface="Times New Roman" panose="02020603050405020304" pitchFamily="18" charset="0"/>
              </a:rPr>
              <a:t>, or the state Title VI Coordinator, Stefan </a:t>
            </a:r>
            <a:r>
              <a:rPr lang="en-US" sz="1200" b="0" dirty="0" err="1">
                <a:solidFill>
                  <a:schemeClr val="tx1"/>
                </a:solidFill>
                <a:effectLst/>
                <a:latin typeface="+mn-lt"/>
                <a:ea typeface="Calibri" panose="020F0502020204030204" pitchFamily="34" charset="0"/>
                <a:cs typeface="Times New Roman" panose="02020603050405020304" pitchFamily="18" charset="0"/>
              </a:rPr>
              <a:t>Kulakowski</a:t>
            </a:r>
            <a:r>
              <a:rPr lang="en-US" sz="1200" b="0" dirty="0">
                <a:solidFill>
                  <a:schemeClr val="tx1"/>
                </a:solidFill>
                <a:effectLst/>
                <a:latin typeface="+mn-lt"/>
                <a:ea typeface="Calibri" panose="020F0502020204030204" pitchFamily="34" charset="0"/>
                <a:cs typeface="Times New Roman" panose="02020603050405020304" pitchFamily="18" charset="0"/>
              </a:rPr>
              <a:t>, at the contact information listed on the screen. This contact information is also included in the public notifications.</a:t>
            </a:r>
            <a:endParaRPr lang="en-US" sz="1200" b="0" dirty="0">
              <a:solidFill>
                <a:schemeClr val="tx1"/>
              </a:solidFill>
              <a:latin typeface="+mn-lt"/>
            </a:endParaRPr>
          </a:p>
        </p:txBody>
      </p:sp>
      <p:sp>
        <p:nvSpPr>
          <p:cNvPr id="4" name="Slide Number Placeholder 3"/>
          <p:cNvSpPr>
            <a:spLocks noGrp="1"/>
          </p:cNvSpPr>
          <p:nvPr>
            <p:ph type="sldNum" sz="quarter" idx="5"/>
          </p:nvPr>
        </p:nvSpPr>
        <p:spPr/>
        <p:txBody>
          <a:bodyPr/>
          <a:lstStyle/>
          <a:p>
            <a:fld id="{6064A210-5279-4160-9D46-61064E3C6E79}" type="slidenum">
              <a:rPr lang="en-US" smtClean="0"/>
              <a:t>10</a:t>
            </a:fld>
            <a:endParaRPr lang="en-US"/>
          </a:p>
        </p:txBody>
      </p:sp>
    </p:spTree>
    <p:extLst>
      <p:ext uri="{BB962C8B-B14F-4D97-AF65-F5344CB8AC3E}">
        <p14:creationId xmlns:p14="http://schemas.microsoft.com/office/powerpoint/2010/main" val="559874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4A210-5279-4160-9D46-61064E3C6E79}" type="slidenum">
              <a:rPr lang="en-US" smtClean="0"/>
              <a:t>11</a:t>
            </a:fld>
            <a:endParaRPr lang="en-US" dirty="0"/>
          </a:p>
        </p:txBody>
      </p:sp>
    </p:spTree>
    <p:extLst>
      <p:ext uri="{BB962C8B-B14F-4D97-AF65-F5344CB8AC3E}">
        <p14:creationId xmlns:p14="http://schemas.microsoft.com/office/powerpoint/2010/main" val="1100930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chemeClr val="tx1"/>
                </a:solidFill>
                <a:latin typeface="+mn-lt"/>
              </a:rPr>
              <a:t>The public meeting is being recorded. </a:t>
            </a:r>
          </a:p>
          <a:p>
            <a:endParaRPr lang="en-US" sz="1200" b="0" dirty="0">
              <a:solidFill>
                <a:schemeClr val="tx1"/>
              </a:solidFill>
              <a:latin typeface="+mn-lt"/>
              <a:cs typeface="Arial"/>
            </a:endParaRPr>
          </a:p>
          <a:p>
            <a:r>
              <a:rPr lang="en-US" sz="1200" b="0" dirty="0">
                <a:solidFill>
                  <a:schemeClr val="tx1"/>
                </a:solidFill>
                <a:latin typeface="+mn-lt"/>
                <a:cs typeface="Arial"/>
              </a:rPr>
              <a:t>If</a:t>
            </a:r>
            <a:r>
              <a:rPr lang="en-US" sz="1200" b="0" spc="-30" dirty="0">
                <a:solidFill>
                  <a:schemeClr val="tx1"/>
                </a:solidFill>
                <a:latin typeface="+mn-lt"/>
                <a:cs typeface="Arial"/>
              </a:rPr>
              <a:t> </a:t>
            </a:r>
            <a:r>
              <a:rPr lang="en-US" sz="1200" b="0" dirty="0">
                <a:solidFill>
                  <a:schemeClr val="tx1"/>
                </a:solidFill>
                <a:latin typeface="+mn-lt"/>
                <a:cs typeface="Arial"/>
              </a:rPr>
              <a:t>you</a:t>
            </a:r>
            <a:r>
              <a:rPr lang="en-US" sz="1200" b="0" spc="-25" dirty="0">
                <a:solidFill>
                  <a:schemeClr val="tx1"/>
                </a:solidFill>
                <a:latin typeface="+mn-lt"/>
                <a:cs typeface="Arial"/>
              </a:rPr>
              <a:t> </a:t>
            </a:r>
            <a:r>
              <a:rPr lang="en-US" sz="1200" b="0" dirty="0">
                <a:solidFill>
                  <a:schemeClr val="tx1"/>
                </a:solidFill>
                <a:latin typeface="+mn-lt"/>
                <a:cs typeface="Arial"/>
              </a:rPr>
              <a:t>experience</a:t>
            </a:r>
            <a:r>
              <a:rPr lang="en-US" sz="1200" b="0" spc="-40" dirty="0">
                <a:solidFill>
                  <a:schemeClr val="tx1"/>
                </a:solidFill>
                <a:latin typeface="+mn-lt"/>
                <a:cs typeface="Arial"/>
              </a:rPr>
              <a:t> </a:t>
            </a:r>
            <a:r>
              <a:rPr lang="en-US" sz="1200" b="0" dirty="0">
                <a:solidFill>
                  <a:schemeClr val="tx1"/>
                </a:solidFill>
                <a:latin typeface="+mn-lt"/>
                <a:cs typeface="Arial"/>
              </a:rPr>
              <a:t>technical</a:t>
            </a:r>
            <a:r>
              <a:rPr lang="en-US" sz="1200" b="0" spc="-40" dirty="0">
                <a:solidFill>
                  <a:schemeClr val="tx1"/>
                </a:solidFill>
                <a:latin typeface="+mn-lt"/>
                <a:cs typeface="Arial"/>
              </a:rPr>
              <a:t> </a:t>
            </a:r>
            <a:r>
              <a:rPr lang="en-US" sz="1200" b="0" dirty="0">
                <a:solidFill>
                  <a:schemeClr val="tx1"/>
                </a:solidFill>
                <a:latin typeface="+mn-lt"/>
                <a:cs typeface="Arial"/>
              </a:rPr>
              <a:t>difficulties,</a:t>
            </a:r>
            <a:r>
              <a:rPr lang="en-US" sz="1200" b="0" spc="-55" dirty="0">
                <a:solidFill>
                  <a:schemeClr val="tx1"/>
                </a:solidFill>
                <a:latin typeface="+mn-lt"/>
                <a:cs typeface="Arial"/>
              </a:rPr>
              <a:t> </a:t>
            </a:r>
            <a:r>
              <a:rPr lang="en-US" sz="1200" b="0" dirty="0">
                <a:solidFill>
                  <a:schemeClr val="tx1"/>
                </a:solidFill>
                <a:latin typeface="+mn-lt"/>
                <a:cs typeface="Arial"/>
              </a:rPr>
              <a:t>please</a:t>
            </a:r>
            <a:r>
              <a:rPr lang="en-US" sz="1200" b="0" spc="-35" dirty="0">
                <a:solidFill>
                  <a:schemeClr val="tx1"/>
                </a:solidFill>
                <a:latin typeface="+mn-lt"/>
                <a:cs typeface="Arial"/>
              </a:rPr>
              <a:t> </a:t>
            </a:r>
            <a:r>
              <a:rPr lang="en-US" sz="1200" b="0" spc="-10" dirty="0">
                <a:solidFill>
                  <a:schemeClr val="tx1"/>
                </a:solidFill>
                <a:latin typeface="+mn-lt"/>
                <a:cs typeface="Arial"/>
              </a:rPr>
              <a:t>contact</a:t>
            </a:r>
            <a:endParaRPr lang="en-US" sz="1200" b="0" dirty="0">
              <a:solidFill>
                <a:schemeClr val="tx1"/>
              </a:solidFill>
              <a:latin typeface="+mn-lt"/>
              <a:cs typeface="Arial"/>
            </a:endParaRPr>
          </a:p>
          <a:p>
            <a:pPr marL="355600" marR="109220">
              <a:lnSpc>
                <a:spcPct val="100000"/>
              </a:lnSpc>
            </a:pPr>
            <a:r>
              <a:rPr lang="en-US" sz="1200" b="0" dirty="0">
                <a:solidFill>
                  <a:schemeClr val="tx1"/>
                </a:solidFill>
                <a:latin typeface="+mn-lt"/>
                <a:cs typeface="Arial"/>
              </a:rPr>
              <a:t>1</a:t>
            </a:r>
            <a:r>
              <a:rPr lang="en-US" sz="1200" b="0" spc="-25" dirty="0">
                <a:solidFill>
                  <a:schemeClr val="tx1"/>
                </a:solidFill>
                <a:latin typeface="+mn-lt"/>
                <a:cs typeface="Arial"/>
              </a:rPr>
              <a:t> </a:t>
            </a:r>
            <a:r>
              <a:rPr lang="en-US" sz="1200" b="0" dirty="0">
                <a:solidFill>
                  <a:schemeClr val="tx1"/>
                </a:solidFill>
                <a:latin typeface="+mn-lt"/>
                <a:cs typeface="Arial"/>
              </a:rPr>
              <a:t>(850)</a:t>
            </a:r>
            <a:r>
              <a:rPr lang="en-US" sz="1200" b="0" spc="-5" dirty="0">
                <a:solidFill>
                  <a:schemeClr val="tx1"/>
                </a:solidFill>
                <a:latin typeface="+mn-lt"/>
                <a:cs typeface="Arial"/>
              </a:rPr>
              <a:t> </a:t>
            </a:r>
            <a:r>
              <a:rPr lang="en-US" sz="1200" b="0" spc="-10" dirty="0">
                <a:solidFill>
                  <a:schemeClr val="tx1"/>
                </a:solidFill>
                <a:latin typeface="+mn-lt"/>
                <a:cs typeface="Arial"/>
              </a:rPr>
              <a:t>845-</a:t>
            </a:r>
            <a:r>
              <a:rPr lang="en-US" sz="1200" b="0" dirty="0">
                <a:solidFill>
                  <a:schemeClr val="tx1"/>
                </a:solidFill>
                <a:latin typeface="+mn-lt"/>
                <a:cs typeface="Arial"/>
              </a:rPr>
              <a:t>0082</a:t>
            </a:r>
            <a:r>
              <a:rPr lang="en-US" sz="1200" b="0" spc="-5" dirty="0">
                <a:solidFill>
                  <a:schemeClr val="tx1"/>
                </a:solidFill>
                <a:latin typeface="+mn-lt"/>
                <a:cs typeface="Arial"/>
              </a:rPr>
              <a:t> </a:t>
            </a:r>
            <a:r>
              <a:rPr lang="en-US" sz="1200" b="0" dirty="0">
                <a:solidFill>
                  <a:schemeClr val="tx1"/>
                </a:solidFill>
                <a:latin typeface="+mn-lt"/>
                <a:cs typeface="Arial"/>
              </a:rPr>
              <a:t>so</a:t>
            </a:r>
            <a:r>
              <a:rPr lang="en-US" sz="1200" b="0" spc="-15" dirty="0">
                <a:solidFill>
                  <a:schemeClr val="tx1"/>
                </a:solidFill>
                <a:latin typeface="+mn-lt"/>
                <a:cs typeface="Arial"/>
              </a:rPr>
              <a:t> </a:t>
            </a:r>
            <a:r>
              <a:rPr lang="en-US" sz="1200" b="0" dirty="0">
                <a:solidFill>
                  <a:schemeClr val="tx1"/>
                </a:solidFill>
                <a:latin typeface="+mn-lt"/>
                <a:cs typeface="Arial"/>
              </a:rPr>
              <a:t>that</a:t>
            </a:r>
            <a:r>
              <a:rPr lang="en-US" sz="1200" b="0" spc="-5" dirty="0">
                <a:solidFill>
                  <a:schemeClr val="tx1"/>
                </a:solidFill>
                <a:latin typeface="+mn-lt"/>
                <a:cs typeface="Arial"/>
              </a:rPr>
              <a:t> </a:t>
            </a:r>
            <a:r>
              <a:rPr lang="en-US" sz="1200" b="0" dirty="0">
                <a:solidFill>
                  <a:schemeClr val="tx1"/>
                </a:solidFill>
                <a:latin typeface="+mn-lt"/>
                <a:cs typeface="Arial"/>
              </a:rPr>
              <a:t>a</a:t>
            </a:r>
            <a:r>
              <a:rPr lang="en-US" sz="1200" b="0" spc="-20" dirty="0">
                <a:solidFill>
                  <a:schemeClr val="tx1"/>
                </a:solidFill>
                <a:latin typeface="+mn-lt"/>
                <a:cs typeface="Arial"/>
              </a:rPr>
              <a:t> </a:t>
            </a:r>
            <a:r>
              <a:rPr lang="en-US" sz="1200" b="0" dirty="0">
                <a:solidFill>
                  <a:schemeClr val="tx1"/>
                </a:solidFill>
                <a:latin typeface="+mn-lt"/>
                <a:cs typeface="Arial"/>
              </a:rPr>
              <a:t>member</a:t>
            </a:r>
            <a:r>
              <a:rPr lang="en-US" sz="1200" b="0" spc="-5" dirty="0">
                <a:solidFill>
                  <a:schemeClr val="tx1"/>
                </a:solidFill>
                <a:latin typeface="+mn-lt"/>
                <a:cs typeface="Arial"/>
              </a:rPr>
              <a:t> </a:t>
            </a:r>
            <a:r>
              <a:rPr lang="en-US" sz="1200" b="0" dirty="0">
                <a:solidFill>
                  <a:schemeClr val="tx1"/>
                </a:solidFill>
                <a:latin typeface="+mn-lt"/>
                <a:cs typeface="Arial"/>
              </a:rPr>
              <a:t>of our</a:t>
            </a:r>
            <a:r>
              <a:rPr lang="en-US" sz="1200" b="0" spc="-5" dirty="0">
                <a:solidFill>
                  <a:schemeClr val="tx1"/>
                </a:solidFill>
                <a:latin typeface="+mn-lt"/>
                <a:cs typeface="Arial"/>
              </a:rPr>
              <a:t> </a:t>
            </a:r>
            <a:r>
              <a:rPr lang="en-US" sz="1200" b="0" spc="-10" dirty="0">
                <a:solidFill>
                  <a:schemeClr val="tx1"/>
                </a:solidFill>
                <a:latin typeface="+mn-lt"/>
                <a:cs typeface="Arial"/>
              </a:rPr>
              <a:t>technical </a:t>
            </a:r>
            <a:r>
              <a:rPr lang="en-US" sz="1200" b="0" dirty="0">
                <a:solidFill>
                  <a:schemeClr val="tx1"/>
                </a:solidFill>
                <a:latin typeface="+mn-lt"/>
                <a:cs typeface="Arial"/>
              </a:rPr>
              <a:t>support</a:t>
            </a:r>
            <a:r>
              <a:rPr lang="en-US" sz="1200" b="0" spc="-15" dirty="0">
                <a:solidFill>
                  <a:schemeClr val="tx1"/>
                </a:solidFill>
                <a:latin typeface="+mn-lt"/>
                <a:cs typeface="Arial"/>
              </a:rPr>
              <a:t> </a:t>
            </a:r>
            <a:r>
              <a:rPr lang="en-US" sz="1200" b="0" dirty="0">
                <a:solidFill>
                  <a:schemeClr val="tx1"/>
                </a:solidFill>
                <a:latin typeface="+mn-lt"/>
                <a:cs typeface="Arial"/>
              </a:rPr>
              <a:t>team may</a:t>
            </a:r>
            <a:r>
              <a:rPr lang="en-US" sz="1200" b="0" spc="-10" dirty="0">
                <a:solidFill>
                  <a:schemeClr val="tx1"/>
                </a:solidFill>
                <a:latin typeface="+mn-lt"/>
                <a:cs typeface="Arial"/>
              </a:rPr>
              <a:t> </a:t>
            </a:r>
            <a:r>
              <a:rPr lang="en-US" sz="1200" b="0" dirty="0">
                <a:solidFill>
                  <a:schemeClr val="tx1"/>
                </a:solidFill>
                <a:latin typeface="+mn-lt"/>
                <a:cs typeface="Arial"/>
              </a:rPr>
              <a:t>assist</a:t>
            </a:r>
            <a:r>
              <a:rPr lang="en-US" sz="1200" b="0" spc="-20" dirty="0">
                <a:solidFill>
                  <a:schemeClr val="tx1"/>
                </a:solidFill>
                <a:latin typeface="+mn-lt"/>
                <a:cs typeface="Arial"/>
              </a:rPr>
              <a:t> you.</a:t>
            </a:r>
            <a:endParaRPr lang="en-US" sz="1200" b="0" dirty="0">
              <a:solidFill>
                <a:schemeClr val="tx1"/>
              </a:solidFill>
              <a:latin typeface="+mn-lt"/>
              <a:cs typeface="Arial"/>
            </a:endParaRPr>
          </a:p>
          <a:p>
            <a:pPr>
              <a:lnSpc>
                <a:spcPct val="100000"/>
              </a:lnSpc>
              <a:spcBef>
                <a:spcPts val="45"/>
              </a:spcBef>
            </a:pPr>
            <a:endParaRPr lang="en-US" sz="1200" b="0" dirty="0">
              <a:solidFill>
                <a:schemeClr val="tx1"/>
              </a:solidFill>
              <a:latin typeface="+mn-lt"/>
              <a:cs typeface="Arial"/>
            </a:endParaRPr>
          </a:p>
          <a:p>
            <a:pPr marL="12700" marR="678180" indent="0">
              <a:lnSpc>
                <a:spcPct val="100000"/>
              </a:lnSpc>
              <a:spcBef>
                <a:spcPts val="5"/>
              </a:spcBef>
              <a:buNone/>
              <a:tabLst>
                <a:tab pos="354965" algn="l"/>
                <a:tab pos="355600" algn="l"/>
              </a:tabLst>
            </a:pPr>
            <a:r>
              <a:rPr lang="en-US" sz="1200" b="0" dirty="0">
                <a:solidFill>
                  <a:schemeClr val="tx1"/>
                </a:solidFill>
                <a:latin typeface="+mn-lt"/>
                <a:cs typeface="Arial"/>
              </a:rPr>
              <a:t>All</a:t>
            </a:r>
            <a:r>
              <a:rPr lang="en-US" sz="1200" b="0" spc="-25" dirty="0">
                <a:solidFill>
                  <a:schemeClr val="tx1"/>
                </a:solidFill>
                <a:latin typeface="+mn-lt"/>
                <a:cs typeface="Arial"/>
              </a:rPr>
              <a:t> </a:t>
            </a:r>
            <a:r>
              <a:rPr lang="en-US" sz="1200" b="0" dirty="0">
                <a:solidFill>
                  <a:schemeClr val="tx1"/>
                </a:solidFill>
                <a:latin typeface="+mn-lt"/>
                <a:cs typeface="Arial"/>
              </a:rPr>
              <a:t>attendees</a:t>
            </a:r>
            <a:r>
              <a:rPr lang="en-US" sz="1200" b="0" spc="-30" dirty="0">
                <a:solidFill>
                  <a:schemeClr val="tx1"/>
                </a:solidFill>
                <a:latin typeface="+mn-lt"/>
                <a:cs typeface="Arial"/>
              </a:rPr>
              <a:t> </a:t>
            </a:r>
            <a:r>
              <a:rPr lang="en-US" sz="1200" b="0" dirty="0">
                <a:solidFill>
                  <a:schemeClr val="tx1"/>
                </a:solidFill>
                <a:latin typeface="+mn-lt"/>
                <a:cs typeface="Arial"/>
              </a:rPr>
              <a:t>will</a:t>
            </a:r>
            <a:r>
              <a:rPr lang="en-US" sz="1200" b="0" spc="-35" dirty="0">
                <a:solidFill>
                  <a:schemeClr val="tx1"/>
                </a:solidFill>
                <a:latin typeface="+mn-lt"/>
                <a:cs typeface="Arial"/>
              </a:rPr>
              <a:t> </a:t>
            </a:r>
            <a:r>
              <a:rPr lang="en-US" sz="1200" b="0" dirty="0">
                <a:solidFill>
                  <a:schemeClr val="tx1"/>
                </a:solidFill>
                <a:latin typeface="+mn-lt"/>
                <a:cs typeface="Arial"/>
              </a:rPr>
              <a:t>remain</a:t>
            </a:r>
            <a:r>
              <a:rPr lang="en-US" sz="1200" b="0" spc="-20" dirty="0">
                <a:solidFill>
                  <a:schemeClr val="tx1"/>
                </a:solidFill>
                <a:latin typeface="+mn-lt"/>
                <a:cs typeface="Arial"/>
              </a:rPr>
              <a:t> </a:t>
            </a:r>
            <a:r>
              <a:rPr lang="en-US" sz="1200" b="0" dirty="0">
                <a:solidFill>
                  <a:schemeClr val="tx1"/>
                </a:solidFill>
                <a:latin typeface="+mn-lt"/>
                <a:cs typeface="Arial"/>
              </a:rPr>
              <a:t>muted</a:t>
            </a:r>
            <a:r>
              <a:rPr lang="en-US" sz="1200" b="0" spc="-20" dirty="0">
                <a:solidFill>
                  <a:schemeClr val="tx1"/>
                </a:solidFill>
                <a:latin typeface="+mn-lt"/>
                <a:cs typeface="Arial"/>
              </a:rPr>
              <a:t> </a:t>
            </a:r>
            <a:r>
              <a:rPr lang="en-US" sz="1200" b="0" dirty="0">
                <a:solidFill>
                  <a:schemeClr val="tx1"/>
                </a:solidFill>
                <a:latin typeface="+mn-lt"/>
                <a:cs typeface="Arial"/>
              </a:rPr>
              <a:t>throughout </a:t>
            </a:r>
            <a:r>
              <a:rPr lang="en-US" sz="1200" b="0" spc="-25" dirty="0">
                <a:solidFill>
                  <a:schemeClr val="tx1"/>
                </a:solidFill>
                <a:latin typeface="+mn-lt"/>
                <a:cs typeface="Arial"/>
              </a:rPr>
              <a:t>the </a:t>
            </a:r>
            <a:r>
              <a:rPr lang="en-US" sz="1200" b="0" dirty="0">
                <a:solidFill>
                  <a:schemeClr val="tx1"/>
                </a:solidFill>
                <a:latin typeface="+mn-lt"/>
                <a:cs typeface="Arial"/>
              </a:rPr>
              <a:t>meeting</a:t>
            </a:r>
            <a:r>
              <a:rPr lang="en-US" sz="1200" b="0" spc="-10" dirty="0">
                <a:solidFill>
                  <a:schemeClr val="tx1"/>
                </a:solidFill>
                <a:latin typeface="+mn-lt"/>
                <a:cs typeface="Arial"/>
              </a:rPr>
              <a:t>.</a:t>
            </a:r>
            <a:endParaRPr lang="en-US" sz="1200" b="0" dirty="0">
              <a:solidFill>
                <a:schemeClr val="tx1"/>
              </a:solidFill>
              <a:latin typeface="+mn-lt"/>
              <a:cs typeface="Arial"/>
            </a:endParaRPr>
          </a:p>
          <a:p>
            <a:pPr>
              <a:lnSpc>
                <a:spcPct val="100000"/>
              </a:lnSpc>
              <a:spcBef>
                <a:spcPts val="45"/>
              </a:spcBef>
              <a:buFont typeface="Arial"/>
              <a:buChar char="•"/>
            </a:pPr>
            <a:endParaRPr lang="en-US" sz="1200" b="0" dirty="0">
              <a:solidFill>
                <a:schemeClr val="tx1"/>
              </a:solidFill>
              <a:latin typeface="+mn-lt"/>
              <a:cs typeface="Arial"/>
            </a:endParaRPr>
          </a:p>
          <a:p>
            <a:pPr marL="12700" marR="5080" indent="0">
              <a:lnSpc>
                <a:spcPct val="100000"/>
              </a:lnSpc>
              <a:buNone/>
              <a:tabLst>
                <a:tab pos="354965" algn="l"/>
                <a:tab pos="355600" algn="l"/>
              </a:tabLst>
            </a:pPr>
            <a:r>
              <a:rPr lang="en-US" sz="1200" b="0" dirty="0">
                <a:solidFill>
                  <a:schemeClr val="tx1"/>
                </a:solidFill>
                <a:latin typeface="+mn-lt"/>
                <a:cs typeface="Arial"/>
              </a:rPr>
              <a:t>At</a:t>
            </a:r>
            <a:r>
              <a:rPr lang="en-US" sz="1200" b="0" spc="-5" dirty="0">
                <a:solidFill>
                  <a:schemeClr val="tx1"/>
                </a:solidFill>
                <a:latin typeface="+mn-lt"/>
                <a:cs typeface="Arial"/>
              </a:rPr>
              <a:t> </a:t>
            </a:r>
            <a:r>
              <a:rPr lang="en-US" sz="1200" b="0" dirty="0">
                <a:solidFill>
                  <a:schemeClr val="tx1"/>
                </a:solidFill>
                <a:latin typeface="+mn-lt"/>
                <a:cs typeface="Arial"/>
              </a:rPr>
              <a:t>the</a:t>
            </a:r>
            <a:r>
              <a:rPr lang="en-US" sz="1200" b="0" spc="-25" dirty="0">
                <a:solidFill>
                  <a:schemeClr val="tx1"/>
                </a:solidFill>
                <a:latin typeface="+mn-lt"/>
                <a:cs typeface="Arial"/>
              </a:rPr>
              <a:t> </a:t>
            </a:r>
            <a:r>
              <a:rPr lang="en-US" sz="1200" b="0" dirty="0">
                <a:solidFill>
                  <a:schemeClr val="tx1"/>
                </a:solidFill>
                <a:latin typeface="+mn-lt"/>
                <a:cs typeface="Arial"/>
              </a:rPr>
              <a:t>end</a:t>
            </a:r>
            <a:r>
              <a:rPr lang="en-US" sz="1200" b="0" spc="-15" dirty="0">
                <a:solidFill>
                  <a:schemeClr val="tx1"/>
                </a:solidFill>
                <a:latin typeface="+mn-lt"/>
                <a:cs typeface="Arial"/>
              </a:rPr>
              <a:t> </a:t>
            </a:r>
            <a:r>
              <a:rPr lang="en-US" sz="1200" b="0" dirty="0">
                <a:solidFill>
                  <a:schemeClr val="tx1"/>
                </a:solidFill>
                <a:latin typeface="+mn-lt"/>
                <a:cs typeface="Arial"/>
              </a:rPr>
              <a:t>of</a:t>
            </a:r>
            <a:r>
              <a:rPr lang="en-US" sz="1200" b="0" spc="-5" dirty="0">
                <a:solidFill>
                  <a:schemeClr val="tx1"/>
                </a:solidFill>
                <a:latin typeface="+mn-lt"/>
                <a:cs typeface="Arial"/>
              </a:rPr>
              <a:t> </a:t>
            </a:r>
            <a:r>
              <a:rPr lang="en-US" sz="1200" b="0" dirty="0">
                <a:solidFill>
                  <a:schemeClr val="tx1"/>
                </a:solidFill>
                <a:latin typeface="+mn-lt"/>
                <a:cs typeface="Arial"/>
              </a:rPr>
              <a:t>the</a:t>
            </a:r>
            <a:r>
              <a:rPr lang="en-US" sz="1200" b="0" spc="-25" dirty="0">
                <a:solidFill>
                  <a:schemeClr val="tx1"/>
                </a:solidFill>
                <a:latin typeface="+mn-lt"/>
                <a:cs typeface="Arial"/>
              </a:rPr>
              <a:t> </a:t>
            </a:r>
            <a:r>
              <a:rPr lang="en-US" sz="1200" b="0" dirty="0">
                <a:solidFill>
                  <a:schemeClr val="tx1"/>
                </a:solidFill>
                <a:latin typeface="+mn-lt"/>
                <a:cs typeface="Arial"/>
              </a:rPr>
              <a:t>presentation</a:t>
            </a:r>
            <a:r>
              <a:rPr lang="en-US" sz="1200" b="0" spc="-30" dirty="0">
                <a:solidFill>
                  <a:schemeClr val="tx1"/>
                </a:solidFill>
                <a:latin typeface="+mn-lt"/>
                <a:cs typeface="Arial"/>
              </a:rPr>
              <a:t> </a:t>
            </a:r>
            <a:r>
              <a:rPr lang="en-US" sz="1200" b="0" dirty="0">
                <a:solidFill>
                  <a:schemeClr val="tx1"/>
                </a:solidFill>
                <a:latin typeface="+mn-lt"/>
                <a:cs typeface="Arial"/>
              </a:rPr>
              <a:t>attendees</a:t>
            </a:r>
            <a:r>
              <a:rPr lang="en-US" sz="1200" b="0" spc="-25" dirty="0">
                <a:solidFill>
                  <a:schemeClr val="tx1"/>
                </a:solidFill>
                <a:latin typeface="+mn-lt"/>
                <a:cs typeface="Arial"/>
              </a:rPr>
              <a:t> </a:t>
            </a:r>
            <a:r>
              <a:rPr lang="en-US" sz="1200" b="0" dirty="0">
                <a:solidFill>
                  <a:schemeClr val="tx1"/>
                </a:solidFill>
                <a:latin typeface="+mn-lt"/>
                <a:cs typeface="Arial"/>
              </a:rPr>
              <a:t>are</a:t>
            </a:r>
            <a:r>
              <a:rPr lang="en-US" sz="1200" b="0" spc="-10" dirty="0">
                <a:solidFill>
                  <a:schemeClr val="tx1"/>
                </a:solidFill>
                <a:latin typeface="+mn-lt"/>
                <a:cs typeface="Arial"/>
              </a:rPr>
              <a:t> </a:t>
            </a:r>
            <a:r>
              <a:rPr lang="en-US" sz="1200" b="0" spc="-20" dirty="0">
                <a:solidFill>
                  <a:schemeClr val="tx1"/>
                </a:solidFill>
                <a:latin typeface="+mn-lt"/>
                <a:cs typeface="Arial"/>
              </a:rPr>
              <a:t>also </a:t>
            </a:r>
            <a:r>
              <a:rPr lang="en-US" sz="1200" b="0" dirty="0">
                <a:solidFill>
                  <a:schemeClr val="tx1"/>
                </a:solidFill>
                <a:latin typeface="+mn-lt"/>
                <a:cs typeface="Arial"/>
              </a:rPr>
              <a:t>welcome</a:t>
            </a:r>
            <a:r>
              <a:rPr lang="en-US" sz="1200" b="0" spc="-45" dirty="0">
                <a:solidFill>
                  <a:schemeClr val="tx1"/>
                </a:solidFill>
                <a:latin typeface="+mn-lt"/>
                <a:cs typeface="Arial"/>
              </a:rPr>
              <a:t> </a:t>
            </a:r>
            <a:r>
              <a:rPr lang="en-US" sz="1200" b="0" dirty="0">
                <a:solidFill>
                  <a:schemeClr val="tx1"/>
                </a:solidFill>
                <a:latin typeface="+mn-lt"/>
                <a:cs typeface="Arial"/>
              </a:rPr>
              <a:t>to</a:t>
            </a:r>
            <a:r>
              <a:rPr lang="en-US" sz="1200" b="0" spc="-20" dirty="0">
                <a:solidFill>
                  <a:schemeClr val="tx1"/>
                </a:solidFill>
                <a:latin typeface="+mn-lt"/>
                <a:cs typeface="Arial"/>
              </a:rPr>
              <a:t> </a:t>
            </a:r>
            <a:r>
              <a:rPr lang="en-US" sz="1200" b="0" dirty="0">
                <a:solidFill>
                  <a:schemeClr val="tx1"/>
                </a:solidFill>
                <a:latin typeface="+mn-lt"/>
                <a:cs typeface="Arial"/>
              </a:rPr>
              <a:t>submit</a:t>
            </a:r>
            <a:r>
              <a:rPr lang="en-US" sz="1200" b="0" spc="-15" dirty="0">
                <a:solidFill>
                  <a:schemeClr val="tx1"/>
                </a:solidFill>
                <a:latin typeface="+mn-lt"/>
                <a:cs typeface="Arial"/>
              </a:rPr>
              <a:t> </a:t>
            </a:r>
            <a:r>
              <a:rPr lang="en-US" sz="1200" b="0" dirty="0">
                <a:solidFill>
                  <a:schemeClr val="tx1"/>
                </a:solidFill>
                <a:latin typeface="+mn-lt"/>
                <a:cs typeface="Arial"/>
              </a:rPr>
              <a:t>any</a:t>
            </a:r>
            <a:r>
              <a:rPr lang="en-US" sz="1200" b="0" spc="-20" dirty="0">
                <a:solidFill>
                  <a:schemeClr val="tx1"/>
                </a:solidFill>
                <a:latin typeface="+mn-lt"/>
                <a:cs typeface="Arial"/>
              </a:rPr>
              <a:t> </a:t>
            </a:r>
            <a:r>
              <a:rPr lang="en-US" sz="1200" b="0" dirty="0">
                <a:solidFill>
                  <a:schemeClr val="tx1"/>
                </a:solidFill>
                <a:latin typeface="+mn-lt"/>
                <a:cs typeface="Arial"/>
              </a:rPr>
              <a:t>questions/comments</a:t>
            </a:r>
            <a:r>
              <a:rPr lang="en-US" sz="1200" b="0" spc="-50" dirty="0">
                <a:solidFill>
                  <a:schemeClr val="tx1"/>
                </a:solidFill>
                <a:latin typeface="+mn-lt"/>
                <a:cs typeface="Arial"/>
              </a:rPr>
              <a:t> </a:t>
            </a:r>
            <a:r>
              <a:rPr lang="en-US" sz="1200" b="0" spc="-10" dirty="0">
                <a:solidFill>
                  <a:schemeClr val="tx1"/>
                </a:solidFill>
                <a:latin typeface="+mn-lt"/>
                <a:cs typeface="Arial"/>
              </a:rPr>
              <a:t>using </a:t>
            </a:r>
            <a:r>
              <a:rPr lang="en-US" sz="1200" b="0" dirty="0">
                <a:solidFill>
                  <a:schemeClr val="tx1"/>
                </a:solidFill>
                <a:latin typeface="+mn-lt"/>
                <a:cs typeface="Arial"/>
              </a:rPr>
              <a:t>the</a:t>
            </a:r>
            <a:r>
              <a:rPr lang="en-US" sz="1200" b="0" spc="-30" dirty="0">
                <a:solidFill>
                  <a:schemeClr val="tx1"/>
                </a:solidFill>
                <a:latin typeface="+mn-lt"/>
                <a:cs typeface="Arial"/>
              </a:rPr>
              <a:t> </a:t>
            </a:r>
            <a:r>
              <a:rPr lang="en-US" sz="1200" b="0" spc="-25" dirty="0" err="1">
                <a:solidFill>
                  <a:schemeClr val="tx1"/>
                </a:solidFill>
                <a:latin typeface="+mn-lt"/>
                <a:cs typeface="Arial"/>
              </a:rPr>
              <a:t>GoToWebinar</a:t>
            </a:r>
            <a:r>
              <a:rPr lang="en-US" sz="1200" b="0" spc="-15" dirty="0">
                <a:solidFill>
                  <a:schemeClr val="tx1"/>
                </a:solidFill>
                <a:latin typeface="+mn-lt"/>
                <a:cs typeface="Arial"/>
              </a:rPr>
              <a:t> </a:t>
            </a:r>
            <a:r>
              <a:rPr lang="en-US" sz="1200" b="0" dirty="0">
                <a:solidFill>
                  <a:schemeClr val="tx1"/>
                </a:solidFill>
                <a:latin typeface="+mn-lt"/>
                <a:cs typeface="Arial"/>
              </a:rPr>
              <a:t>Question</a:t>
            </a:r>
            <a:r>
              <a:rPr lang="en-US" sz="1200" b="0" spc="-40" dirty="0">
                <a:solidFill>
                  <a:schemeClr val="tx1"/>
                </a:solidFill>
                <a:latin typeface="+mn-lt"/>
                <a:cs typeface="Arial"/>
              </a:rPr>
              <a:t> </a:t>
            </a:r>
            <a:r>
              <a:rPr lang="en-US" sz="1200" b="0" dirty="0">
                <a:solidFill>
                  <a:schemeClr val="tx1"/>
                </a:solidFill>
                <a:latin typeface="+mn-lt"/>
                <a:cs typeface="Arial"/>
              </a:rPr>
              <a:t>Panel</a:t>
            </a:r>
            <a:r>
              <a:rPr lang="en-US" sz="1200" b="0" spc="-25" dirty="0">
                <a:solidFill>
                  <a:schemeClr val="tx1"/>
                </a:solidFill>
                <a:latin typeface="+mn-lt"/>
                <a:cs typeface="Arial"/>
              </a:rPr>
              <a:t> </a:t>
            </a:r>
            <a:r>
              <a:rPr lang="en-US" sz="1200" b="0" dirty="0">
                <a:solidFill>
                  <a:schemeClr val="tx1"/>
                </a:solidFill>
                <a:latin typeface="+mn-lt"/>
                <a:cs typeface="Arial"/>
              </a:rPr>
              <a:t>and</a:t>
            </a:r>
            <a:r>
              <a:rPr lang="en-US" sz="1200" b="0" spc="-15" dirty="0">
                <a:solidFill>
                  <a:schemeClr val="tx1"/>
                </a:solidFill>
                <a:latin typeface="+mn-lt"/>
                <a:cs typeface="Arial"/>
              </a:rPr>
              <a:t> </a:t>
            </a:r>
            <a:r>
              <a:rPr lang="en-US" sz="1200" b="0" dirty="0">
                <a:solidFill>
                  <a:schemeClr val="tx1"/>
                </a:solidFill>
                <a:latin typeface="+mn-lt"/>
                <a:cs typeface="Arial"/>
              </a:rPr>
              <a:t>a</a:t>
            </a:r>
            <a:r>
              <a:rPr lang="en-US" sz="1200" b="0" spc="-20" dirty="0">
                <a:solidFill>
                  <a:schemeClr val="tx1"/>
                </a:solidFill>
                <a:latin typeface="+mn-lt"/>
                <a:cs typeface="Arial"/>
              </a:rPr>
              <a:t> </a:t>
            </a:r>
            <a:r>
              <a:rPr lang="en-US" sz="1200" b="0" dirty="0">
                <a:solidFill>
                  <a:schemeClr val="tx1"/>
                </a:solidFill>
                <a:latin typeface="+mn-lt"/>
                <a:cs typeface="Arial"/>
              </a:rPr>
              <a:t>member</a:t>
            </a:r>
            <a:r>
              <a:rPr lang="en-US" sz="1200" b="0" spc="-20" dirty="0">
                <a:solidFill>
                  <a:schemeClr val="tx1"/>
                </a:solidFill>
                <a:latin typeface="+mn-lt"/>
                <a:cs typeface="Arial"/>
              </a:rPr>
              <a:t> </a:t>
            </a:r>
            <a:r>
              <a:rPr lang="en-US" sz="1200" b="0" spc="-25" dirty="0">
                <a:solidFill>
                  <a:schemeClr val="tx1"/>
                </a:solidFill>
                <a:latin typeface="+mn-lt"/>
                <a:cs typeface="Arial"/>
              </a:rPr>
              <a:t>of </a:t>
            </a:r>
            <a:r>
              <a:rPr lang="en-US" sz="1200" b="0" dirty="0">
                <a:solidFill>
                  <a:schemeClr val="tx1"/>
                </a:solidFill>
                <a:latin typeface="+mn-lt"/>
                <a:cs typeface="Arial"/>
              </a:rPr>
              <a:t>the</a:t>
            </a:r>
            <a:r>
              <a:rPr lang="en-US" sz="1200" b="0" spc="-10" dirty="0">
                <a:solidFill>
                  <a:schemeClr val="tx1"/>
                </a:solidFill>
                <a:latin typeface="+mn-lt"/>
                <a:cs typeface="Arial"/>
              </a:rPr>
              <a:t> </a:t>
            </a:r>
            <a:r>
              <a:rPr lang="en-US" sz="1200" b="0" dirty="0">
                <a:solidFill>
                  <a:schemeClr val="tx1"/>
                </a:solidFill>
                <a:latin typeface="+mn-lt"/>
                <a:cs typeface="Arial"/>
              </a:rPr>
              <a:t>team</a:t>
            </a:r>
            <a:r>
              <a:rPr lang="en-US" sz="1200" b="0" spc="-5" dirty="0">
                <a:solidFill>
                  <a:schemeClr val="tx1"/>
                </a:solidFill>
                <a:latin typeface="+mn-lt"/>
                <a:cs typeface="Arial"/>
              </a:rPr>
              <a:t> </a:t>
            </a:r>
            <a:r>
              <a:rPr lang="en-US" sz="1200" b="0" dirty="0">
                <a:solidFill>
                  <a:schemeClr val="tx1"/>
                </a:solidFill>
                <a:latin typeface="+mn-lt"/>
                <a:cs typeface="Arial"/>
              </a:rPr>
              <a:t>will</a:t>
            </a:r>
            <a:r>
              <a:rPr lang="en-US" sz="1200" b="0" spc="-5" dirty="0">
                <a:solidFill>
                  <a:schemeClr val="tx1"/>
                </a:solidFill>
                <a:latin typeface="+mn-lt"/>
                <a:cs typeface="Arial"/>
              </a:rPr>
              <a:t> </a:t>
            </a:r>
            <a:r>
              <a:rPr lang="en-US" sz="1200" b="0" dirty="0">
                <a:solidFill>
                  <a:schemeClr val="tx1"/>
                </a:solidFill>
                <a:latin typeface="+mn-lt"/>
                <a:cs typeface="Arial"/>
              </a:rPr>
              <a:t>respond</a:t>
            </a:r>
            <a:r>
              <a:rPr lang="en-US" sz="1200" b="0" spc="-10" dirty="0">
                <a:solidFill>
                  <a:schemeClr val="tx1"/>
                </a:solidFill>
                <a:latin typeface="+mn-lt"/>
                <a:cs typeface="Arial"/>
              </a:rPr>
              <a:t>.</a:t>
            </a:r>
            <a:endParaRPr lang="en-US" sz="1200" b="0" dirty="0">
              <a:solidFill>
                <a:schemeClr val="tx1"/>
              </a:solidFill>
              <a:latin typeface="+mn-lt"/>
              <a:cs typeface="Arial"/>
            </a:endParaRPr>
          </a:p>
          <a:p>
            <a:endParaRPr lang="en-US" dirty="0"/>
          </a:p>
        </p:txBody>
      </p:sp>
      <p:sp>
        <p:nvSpPr>
          <p:cNvPr id="4" name="Slide Number Placeholder 3"/>
          <p:cNvSpPr>
            <a:spLocks noGrp="1"/>
          </p:cNvSpPr>
          <p:nvPr>
            <p:ph type="sldNum" sz="quarter" idx="5"/>
          </p:nvPr>
        </p:nvSpPr>
        <p:spPr/>
        <p:txBody>
          <a:bodyPr/>
          <a:lstStyle/>
          <a:p>
            <a:fld id="{6064A210-5279-4160-9D46-61064E3C6E79}" type="slidenum">
              <a:rPr lang="en-US" smtClean="0"/>
              <a:t>12</a:t>
            </a:fld>
            <a:endParaRPr lang="en-US"/>
          </a:p>
        </p:txBody>
      </p:sp>
    </p:spTree>
    <p:extLst>
      <p:ext uri="{BB962C8B-B14F-4D97-AF65-F5344CB8AC3E}">
        <p14:creationId xmlns:p14="http://schemas.microsoft.com/office/powerpoint/2010/main" val="781620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4A210-5279-4160-9D46-61064E3C6E79}" type="slidenum">
              <a:rPr lang="en-US" smtClean="0"/>
              <a:t>13</a:t>
            </a:fld>
            <a:endParaRPr lang="en-US" dirty="0"/>
          </a:p>
        </p:txBody>
      </p:sp>
    </p:spTree>
    <p:extLst>
      <p:ext uri="{BB962C8B-B14F-4D97-AF65-F5344CB8AC3E}">
        <p14:creationId xmlns:p14="http://schemas.microsoft.com/office/powerpoint/2010/main" val="3818599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chemeClr val="tx1"/>
                </a:solidFill>
                <a:latin typeface="+mn-lt"/>
              </a:rPr>
              <a:t>FDOT Safety Message is “Work Zone Safety: It’s Everyone’s Job”</a:t>
            </a:r>
          </a:p>
        </p:txBody>
      </p:sp>
      <p:sp>
        <p:nvSpPr>
          <p:cNvPr id="4" name="Slide Number Placeholder 3"/>
          <p:cNvSpPr>
            <a:spLocks noGrp="1"/>
          </p:cNvSpPr>
          <p:nvPr>
            <p:ph type="sldNum" sz="quarter" idx="5"/>
          </p:nvPr>
        </p:nvSpPr>
        <p:spPr/>
        <p:txBody>
          <a:bodyPr/>
          <a:lstStyle/>
          <a:p>
            <a:fld id="{6064A210-5279-4160-9D46-61064E3C6E79}" type="slidenum">
              <a:rPr lang="en-US" smtClean="0"/>
              <a:t>14</a:t>
            </a:fld>
            <a:endParaRPr lang="en-US" dirty="0"/>
          </a:p>
        </p:txBody>
      </p:sp>
    </p:spTree>
    <p:extLst>
      <p:ext uri="{BB962C8B-B14F-4D97-AF65-F5344CB8AC3E}">
        <p14:creationId xmlns:p14="http://schemas.microsoft.com/office/powerpoint/2010/main" val="7949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chemeClr val="tx1"/>
                </a:solidFill>
                <a:latin typeface="+mn-lt"/>
              </a:rPr>
              <a:t>FDOT Safety Message is “Work Zone Safety: It’s Everyone’s Job”</a:t>
            </a:r>
          </a:p>
          <a:p>
            <a:r>
              <a:rPr lang="en-US" sz="1200" b="0" dirty="0">
                <a:solidFill>
                  <a:schemeClr val="tx1"/>
                </a:solidFill>
                <a:latin typeface="+mn-lt"/>
              </a:rPr>
              <a:t>Watch</a:t>
            </a:r>
          </a:p>
          <a:p>
            <a:r>
              <a:rPr lang="en-US" sz="1200" b="0" dirty="0">
                <a:solidFill>
                  <a:schemeClr val="tx1"/>
                </a:solidFill>
                <a:latin typeface="+mn-lt"/>
              </a:rPr>
              <a:t>Be Aware</a:t>
            </a:r>
          </a:p>
          <a:p>
            <a:r>
              <a:rPr lang="en-US" sz="1200" b="0" dirty="0">
                <a:solidFill>
                  <a:schemeClr val="tx1"/>
                </a:solidFill>
                <a:latin typeface="+mn-lt"/>
              </a:rPr>
              <a:t>Slow Down</a:t>
            </a:r>
          </a:p>
          <a:p>
            <a:r>
              <a:rPr lang="en-US" sz="1200" b="0" dirty="0">
                <a:solidFill>
                  <a:schemeClr val="tx1"/>
                </a:solidFill>
                <a:latin typeface="+mn-lt"/>
              </a:rPr>
              <a:t>Save Lives</a:t>
            </a:r>
          </a:p>
          <a:p>
            <a:endParaRPr lang="en-US" dirty="0"/>
          </a:p>
        </p:txBody>
      </p:sp>
      <p:sp>
        <p:nvSpPr>
          <p:cNvPr id="4" name="Slide Number Placeholder 3"/>
          <p:cNvSpPr>
            <a:spLocks noGrp="1"/>
          </p:cNvSpPr>
          <p:nvPr>
            <p:ph type="sldNum" sz="quarter" idx="5"/>
          </p:nvPr>
        </p:nvSpPr>
        <p:spPr/>
        <p:txBody>
          <a:bodyPr/>
          <a:lstStyle/>
          <a:p>
            <a:fld id="{6064A210-5279-4160-9D46-61064E3C6E79}" type="slidenum">
              <a:rPr lang="en-US" smtClean="0"/>
              <a:t>15</a:t>
            </a:fld>
            <a:endParaRPr lang="en-US" dirty="0"/>
          </a:p>
        </p:txBody>
      </p:sp>
    </p:spTree>
    <p:extLst>
      <p:ext uri="{BB962C8B-B14F-4D97-AF65-F5344CB8AC3E}">
        <p14:creationId xmlns:p14="http://schemas.microsoft.com/office/powerpoint/2010/main" val="2852064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4A210-5279-4160-9D46-61064E3C6E79}" type="slidenum">
              <a:rPr lang="en-US" smtClean="0"/>
              <a:t>16</a:t>
            </a:fld>
            <a:endParaRPr lang="en-US" dirty="0"/>
          </a:p>
        </p:txBody>
      </p:sp>
    </p:spTree>
    <p:extLst>
      <p:ext uri="{BB962C8B-B14F-4D97-AF65-F5344CB8AC3E}">
        <p14:creationId xmlns:p14="http://schemas.microsoft.com/office/powerpoint/2010/main" val="3774997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chemeClr val="tx1"/>
                </a:solidFill>
                <a:latin typeface="+mn-lt"/>
              </a:rPr>
              <a:t>This project is located in Broward County and consists of two financial project IDs. 447677-1 is State Road 7 (US 441) from Southwest 21</a:t>
            </a:r>
            <a:r>
              <a:rPr lang="en-US" sz="1200" b="0" baseline="30000" dirty="0">
                <a:solidFill>
                  <a:schemeClr val="tx1"/>
                </a:solidFill>
                <a:latin typeface="+mn-lt"/>
              </a:rPr>
              <a:t>st</a:t>
            </a:r>
            <a:r>
              <a:rPr lang="en-US" sz="1200" b="0" dirty="0">
                <a:solidFill>
                  <a:schemeClr val="tx1"/>
                </a:solidFill>
                <a:latin typeface="+mn-lt"/>
              </a:rPr>
              <a:t> Street to Northwest 3</a:t>
            </a:r>
            <a:r>
              <a:rPr lang="en-US" sz="1200" b="0" baseline="30000" dirty="0">
                <a:solidFill>
                  <a:schemeClr val="tx1"/>
                </a:solidFill>
                <a:latin typeface="+mn-lt"/>
              </a:rPr>
              <a:t>rd</a:t>
            </a:r>
            <a:r>
              <a:rPr lang="en-US" sz="1200" b="0" dirty="0">
                <a:solidFill>
                  <a:schemeClr val="tx1"/>
                </a:solidFill>
                <a:latin typeface="+mn-lt"/>
              </a:rPr>
              <a:t> Street and 447676-1 is State Road 7 (US 441) from South of Stirling Road to North of Orange Drive</a:t>
            </a:r>
          </a:p>
          <a:p>
            <a:endParaRPr lang="en-US" dirty="0"/>
          </a:p>
        </p:txBody>
      </p:sp>
      <p:sp>
        <p:nvSpPr>
          <p:cNvPr id="4" name="Slide Number Placeholder 3"/>
          <p:cNvSpPr>
            <a:spLocks noGrp="1"/>
          </p:cNvSpPr>
          <p:nvPr>
            <p:ph type="sldNum" sz="quarter" idx="5"/>
          </p:nvPr>
        </p:nvSpPr>
        <p:spPr/>
        <p:txBody>
          <a:bodyPr/>
          <a:lstStyle/>
          <a:p>
            <a:fld id="{6064A210-5279-4160-9D46-61064E3C6E79}" type="slidenum">
              <a:rPr lang="en-US" smtClean="0"/>
              <a:t>17</a:t>
            </a:fld>
            <a:endParaRPr lang="en-US" dirty="0"/>
          </a:p>
        </p:txBody>
      </p:sp>
    </p:spTree>
    <p:extLst>
      <p:ext uri="{BB962C8B-B14F-4D97-AF65-F5344CB8AC3E}">
        <p14:creationId xmlns:p14="http://schemas.microsoft.com/office/powerpoint/2010/main" val="396737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4A210-5279-4160-9D46-61064E3C6E79}" type="slidenum">
              <a:rPr lang="en-US" smtClean="0"/>
              <a:t>18</a:t>
            </a:fld>
            <a:endParaRPr lang="en-US" dirty="0"/>
          </a:p>
        </p:txBody>
      </p:sp>
    </p:spTree>
    <p:extLst>
      <p:ext uri="{BB962C8B-B14F-4D97-AF65-F5344CB8AC3E}">
        <p14:creationId xmlns:p14="http://schemas.microsoft.com/office/powerpoint/2010/main" val="4032331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solidFill>
                  <a:schemeClr val="tx1"/>
                </a:solidFill>
                <a:latin typeface="+mn-lt"/>
              </a:rPr>
              <a:t>The limits of both projects will be resurfaced to repave the existing roadway. The roadway consists of 3 travel lanes and a bike lane in each direction. The striping of the lane lines will be configured to allow for 7’ buffered bike lanes and a wider outside lane for transit from South of Stirling Road to Orange Drive and from SW 21st Street to NW 3rd Street.</a:t>
            </a:r>
            <a:endParaRPr lang="en-US" sz="1200" b="0" dirty="0">
              <a:solidFill>
                <a:schemeClr val="tx1"/>
              </a:solidFill>
              <a:latin typeface="+mn-lt"/>
            </a:endParaRPr>
          </a:p>
        </p:txBody>
      </p:sp>
      <p:sp>
        <p:nvSpPr>
          <p:cNvPr id="4" name="Slide Number Placeholder 3"/>
          <p:cNvSpPr>
            <a:spLocks noGrp="1"/>
          </p:cNvSpPr>
          <p:nvPr>
            <p:ph type="sldNum" sz="quarter" idx="5"/>
          </p:nvPr>
        </p:nvSpPr>
        <p:spPr/>
        <p:txBody>
          <a:bodyPr/>
          <a:lstStyle/>
          <a:p>
            <a:fld id="{6064A210-5279-4160-9D46-61064E3C6E79}" type="slidenum">
              <a:rPr lang="en-US" smtClean="0"/>
              <a:t>19</a:t>
            </a:fld>
            <a:endParaRPr lang="en-US" dirty="0"/>
          </a:p>
        </p:txBody>
      </p:sp>
    </p:spTree>
    <p:extLst>
      <p:ext uri="{BB962C8B-B14F-4D97-AF65-F5344CB8AC3E}">
        <p14:creationId xmlns:p14="http://schemas.microsoft.com/office/powerpoint/2010/main" val="72411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1"/>
                </a:solidFill>
                <a:latin typeface="+mn-lt"/>
              </a:rPr>
              <a:t>The Agenda for the meeting tonight is as follows:</a:t>
            </a:r>
          </a:p>
          <a:p>
            <a:r>
              <a:rPr lang="en-US" b="0" dirty="0">
                <a:solidFill>
                  <a:schemeClr val="tx1"/>
                </a:solidFill>
                <a:latin typeface="+mn-lt"/>
              </a:rPr>
              <a:t>Introductions</a:t>
            </a:r>
          </a:p>
          <a:p>
            <a:r>
              <a:rPr lang="en-US" b="0" dirty="0">
                <a:solidFill>
                  <a:schemeClr val="tx1"/>
                </a:solidFill>
                <a:latin typeface="+mn-lt"/>
              </a:rPr>
              <a:t>Technical Information</a:t>
            </a:r>
          </a:p>
          <a:p>
            <a:r>
              <a:rPr lang="en-US" b="0" dirty="0">
                <a:solidFill>
                  <a:schemeClr val="tx1"/>
                </a:solidFill>
                <a:latin typeface="+mn-lt"/>
              </a:rPr>
              <a:t>Non-Discrimination Policy</a:t>
            </a:r>
          </a:p>
          <a:p>
            <a:r>
              <a:rPr lang="en-US" b="0" dirty="0">
                <a:solidFill>
                  <a:schemeClr val="tx1"/>
                </a:solidFill>
                <a:latin typeface="+mn-lt"/>
              </a:rPr>
              <a:t>Rules of Engagement</a:t>
            </a:r>
          </a:p>
          <a:p>
            <a:r>
              <a:rPr lang="en-US" b="0" dirty="0">
                <a:solidFill>
                  <a:schemeClr val="tx1"/>
                </a:solidFill>
                <a:latin typeface="+mn-lt"/>
              </a:rPr>
              <a:t>FDOT Safety Message</a:t>
            </a:r>
          </a:p>
          <a:p>
            <a:r>
              <a:rPr lang="en-US" b="0" dirty="0">
                <a:solidFill>
                  <a:schemeClr val="tx1"/>
                </a:solidFill>
                <a:latin typeface="+mn-lt"/>
              </a:rPr>
              <a:t>Project Overview </a:t>
            </a:r>
          </a:p>
          <a:p>
            <a:r>
              <a:rPr lang="en-US" b="0" dirty="0">
                <a:solidFill>
                  <a:schemeClr val="tx1"/>
                </a:solidFill>
                <a:latin typeface="+mn-lt"/>
              </a:rPr>
              <a:t>Design Plans </a:t>
            </a:r>
          </a:p>
          <a:p>
            <a:r>
              <a:rPr lang="en-US" b="0" dirty="0">
                <a:solidFill>
                  <a:schemeClr val="tx1"/>
                </a:solidFill>
                <a:latin typeface="+mn-lt"/>
              </a:rPr>
              <a:t>Maintenance of Traffic</a:t>
            </a:r>
          </a:p>
          <a:p>
            <a:r>
              <a:rPr lang="en-US" b="0" dirty="0">
                <a:solidFill>
                  <a:schemeClr val="tx1"/>
                </a:solidFill>
                <a:latin typeface="+mn-lt"/>
              </a:rPr>
              <a:t>Questions and Answers</a:t>
            </a:r>
          </a:p>
          <a:p>
            <a:r>
              <a:rPr lang="en-US" b="0" dirty="0">
                <a:solidFill>
                  <a:schemeClr val="tx1"/>
                </a:solidFill>
                <a:latin typeface="+mn-lt"/>
              </a:rPr>
              <a:t>Contact Information </a:t>
            </a:r>
          </a:p>
        </p:txBody>
      </p:sp>
      <p:sp>
        <p:nvSpPr>
          <p:cNvPr id="4" name="Slide Number Placeholder 3"/>
          <p:cNvSpPr>
            <a:spLocks noGrp="1"/>
          </p:cNvSpPr>
          <p:nvPr>
            <p:ph type="sldNum" sz="quarter" idx="5"/>
          </p:nvPr>
        </p:nvSpPr>
        <p:spPr/>
        <p:txBody>
          <a:bodyPr/>
          <a:lstStyle/>
          <a:p>
            <a:fld id="{6064A210-5279-4160-9D46-61064E3C6E79}" type="slidenum">
              <a:rPr lang="en-US" smtClean="0"/>
              <a:t>2</a:t>
            </a:fld>
            <a:endParaRPr lang="en-US" dirty="0"/>
          </a:p>
        </p:txBody>
      </p:sp>
    </p:spTree>
    <p:extLst>
      <p:ext uri="{BB962C8B-B14F-4D97-AF65-F5344CB8AC3E}">
        <p14:creationId xmlns:p14="http://schemas.microsoft.com/office/powerpoint/2010/main" val="13822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chemeClr val="tx1"/>
                </a:solidFill>
                <a:latin typeface="+mn-lt"/>
              </a:rPr>
              <a:t>The same will be done for the frontage road on 447677-1, SR 7 (US 441) from SW 12</a:t>
            </a:r>
            <a:r>
              <a:rPr lang="en-US" sz="1200" b="0" baseline="30000" dirty="0">
                <a:solidFill>
                  <a:schemeClr val="tx1"/>
                </a:solidFill>
                <a:latin typeface="+mn-lt"/>
              </a:rPr>
              <a:t>th</a:t>
            </a:r>
            <a:r>
              <a:rPr lang="en-US" sz="1200" b="0" dirty="0">
                <a:solidFill>
                  <a:schemeClr val="tx1"/>
                </a:solidFill>
                <a:latin typeface="+mn-lt"/>
              </a:rPr>
              <a:t> court to SW 8</a:t>
            </a:r>
            <a:r>
              <a:rPr lang="en-US" sz="1200" b="0" baseline="30000" dirty="0">
                <a:solidFill>
                  <a:schemeClr val="tx1"/>
                </a:solidFill>
                <a:latin typeface="+mn-lt"/>
              </a:rPr>
              <a:t>th</a:t>
            </a:r>
            <a:r>
              <a:rPr lang="en-US" sz="1200" b="0" dirty="0">
                <a:solidFill>
                  <a:schemeClr val="tx1"/>
                </a:solidFill>
                <a:latin typeface="+mn-lt"/>
              </a:rPr>
              <a:t> street. </a:t>
            </a:r>
          </a:p>
        </p:txBody>
      </p:sp>
      <p:sp>
        <p:nvSpPr>
          <p:cNvPr id="4" name="Slide Number Placeholder 3"/>
          <p:cNvSpPr>
            <a:spLocks noGrp="1"/>
          </p:cNvSpPr>
          <p:nvPr>
            <p:ph type="sldNum" sz="quarter" idx="5"/>
          </p:nvPr>
        </p:nvSpPr>
        <p:spPr/>
        <p:txBody>
          <a:bodyPr/>
          <a:lstStyle/>
          <a:p>
            <a:fld id="{6064A210-5279-4160-9D46-61064E3C6E79}" type="slidenum">
              <a:rPr lang="en-US" smtClean="0"/>
              <a:t>20</a:t>
            </a:fld>
            <a:endParaRPr lang="en-US" dirty="0"/>
          </a:p>
        </p:txBody>
      </p:sp>
    </p:spTree>
    <p:extLst>
      <p:ext uri="{BB962C8B-B14F-4D97-AF65-F5344CB8AC3E}">
        <p14:creationId xmlns:p14="http://schemas.microsoft.com/office/powerpoint/2010/main" val="665412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chemeClr val="tx1"/>
                </a:solidFill>
                <a:effectLst/>
                <a:latin typeface="+mn-lt"/>
                <a:ea typeface="Calibri" panose="020F0502020204030204" pitchFamily="34" charset="0"/>
              </a:rPr>
              <a:t>Both projects have several safety improvements intended to reduce crashes and encourage bicycle and pedestrian mobility, these improvements include measures such as adding a signal head per lane for each approach at the intersections of Seminole Way and SW 51</a:t>
            </a:r>
            <a:r>
              <a:rPr lang="en-US" sz="1200" b="0" baseline="30000" dirty="0">
                <a:solidFill>
                  <a:schemeClr val="tx1"/>
                </a:solidFill>
                <a:effectLst/>
                <a:latin typeface="+mn-lt"/>
                <a:ea typeface="Calibri" panose="020F0502020204030204" pitchFamily="34" charset="0"/>
              </a:rPr>
              <a:t>st</a:t>
            </a:r>
            <a:r>
              <a:rPr lang="en-US" sz="1200" b="0" dirty="0">
                <a:solidFill>
                  <a:schemeClr val="tx1"/>
                </a:solidFill>
                <a:effectLst/>
                <a:latin typeface="+mn-lt"/>
                <a:ea typeface="Calibri" panose="020F0502020204030204" pitchFamily="34" charset="0"/>
              </a:rPr>
              <a:t> St. Based on existing pedestrian crossing volumes it has been determined to add a signalized midblock crossing at the intersection of SW 16</a:t>
            </a:r>
            <a:r>
              <a:rPr lang="en-US" sz="1200" b="0" baseline="30000" dirty="0">
                <a:solidFill>
                  <a:schemeClr val="tx1"/>
                </a:solidFill>
                <a:effectLst/>
                <a:latin typeface="+mn-lt"/>
                <a:ea typeface="Calibri" panose="020F0502020204030204" pitchFamily="34" charset="0"/>
              </a:rPr>
              <a:t>th</a:t>
            </a:r>
            <a:r>
              <a:rPr lang="en-US" sz="1200" b="0" dirty="0">
                <a:solidFill>
                  <a:schemeClr val="tx1"/>
                </a:solidFill>
                <a:effectLst/>
                <a:latin typeface="+mn-lt"/>
                <a:ea typeface="Calibri" panose="020F0502020204030204" pitchFamily="34" charset="0"/>
              </a:rPr>
              <a:t> St. Bike lanes will be enhanced by adding a buffer, increasing the bike lane width from 5’ to 7’.  </a:t>
            </a:r>
            <a:endParaRPr lang="en-US" sz="1200" b="0" dirty="0">
              <a:solidFill>
                <a:schemeClr val="tx1"/>
              </a:solidFill>
              <a:latin typeface="+mn-lt"/>
            </a:endParaRPr>
          </a:p>
        </p:txBody>
      </p:sp>
      <p:sp>
        <p:nvSpPr>
          <p:cNvPr id="4" name="Slide Number Placeholder 3"/>
          <p:cNvSpPr>
            <a:spLocks noGrp="1"/>
          </p:cNvSpPr>
          <p:nvPr>
            <p:ph type="sldNum" sz="quarter" idx="5"/>
          </p:nvPr>
        </p:nvSpPr>
        <p:spPr/>
        <p:txBody>
          <a:bodyPr/>
          <a:lstStyle/>
          <a:p>
            <a:fld id="{6064A210-5279-4160-9D46-61064E3C6E79}" type="slidenum">
              <a:rPr lang="en-US" smtClean="0"/>
              <a:t>21</a:t>
            </a:fld>
            <a:endParaRPr lang="en-US" dirty="0"/>
          </a:p>
        </p:txBody>
      </p:sp>
    </p:spTree>
    <p:extLst>
      <p:ext uri="{BB962C8B-B14F-4D97-AF65-F5344CB8AC3E}">
        <p14:creationId xmlns:p14="http://schemas.microsoft.com/office/powerpoint/2010/main" val="1019267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solidFill>
                  <a:schemeClr val="tx1"/>
                </a:solidFill>
                <a:latin typeface="+mn-lt"/>
              </a:rPr>
              <a:t>Project 447676‐1 will also upgrade the existing lighting to LED from North of Stirling to south of Griffin Rd to better meet required illumination levels, railing along the canal just south of Orange Dr will be upgraded by removing the existing pedestrian handrail and a crash‐worthy rigid barrier will be installed in its place, and speed feedback signs will be installed north of Stirling Rd on both NB and SB approaches as a traffic calming measure.</a:t>
            </a:r>
            <a:endParaRPr lang="en-US" sz="1200" b="0" dirty="0">
              <a:solidFill>
                <a:schemeClr val="tx1"/>
              </a:solidFill>
              <a:latin typeface="+mn-lt"/>
            </a:endParaRPr>
          </a:p>
        </p:txBody>
      </p:sp>
      <p:sp>
        <p:nvSpPr>
          <p:cNvPr id="4" name="Slide Number Placeholder 3"/>
          <p:cNvSpPr>
            <a:spLocks noGrp="1"/>
          </p:cNvSpPr>
          <p:nvPr>
            <p:ph type="sldNum" sz="quarter" idx="5"/>
          </p:nvPr>
        </p:nvSpPr>
        <p:spPr/>
        <p:txBody>
          <a:bodyPr/>
          <a:lstStyle/>
          <a:p>
            <a:fld id="{6064A210-5279-4160-9D46-61064E3C6E79}" type="slidenum">
              <a:rPr lang="en-US" smtClean="0"/>
              <a:t>22</a:t>
            </a:fld>
            <a:endParaRPr lang="en-US" dirty="0"/>
          </a:p>
        </p:txBody>
      </p:sp>
    </p:spTree>
    <p:extLst>
      <p:ext uri="{BB962C8B-B14F-4D97-AF65-F5344CB8AC3E}">
        <p14:creationId xmlns:p14="http://schemas.microsoft.com/office/powerpoint/2010/main" val="57386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4A210-5279-4160-9D46-61064E3C6E79}" type="slidenum">
              <a:rPr lang="en-US" smtClean="0"/>
              <a:t>23</a:t>
            </a:fld>
            <a:endParaRPr lang="en-US" dirty="0"/>
          </a:p>
        </p:txBody>
      </p:sp>
    </p:spTree>
    <p:extLst>
      <p:ext uri="{BB962C8B-B14F-4D97-AF65-F5344CB8AC3E}">
        <p14:creationId xmlns:p14="http://schemas.microsoft.com/office/powerpoint/2010/main" val="1526875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1"/>
                </a:solidFill>
                <a:latin typeface="+mn-lt"/>
              </a:rPr>
              <a:t>All roadway work will be done in phases to reduce the impacts of the construction to the community. Any necessary temporary closures will be during non-peak hours. Access will be maintained to all businesses and residences along the corridor at all times. </a:t>
            </a:r>
          </a:p>
        </p:txBody>
      </p:sp>
      <p:sp>
        <p:nvSpPr>
          <p:cNvPr id="4" name="Slide Number Placeholder 3"/>
          <p:cNvSpPr>
            <a:spLocks noGrp="1"/>
          </p:cNvSpPr>
          <p:nvPr>
            <p:ph type="sldNum" sz="quarter" idx="5"/>
          </p:nvPr>
        </p:nvSpPr>
        <p:spPr/>
        <p:txBody>
          <a:bodyPr/>
          <a:lstStyle/>
          <a:p>
            <a:fld id="{6064A210-5279-4160-9D46-61064E3C6E79}" type="slidenum">
              <a:rPr lang="en-US" smtClean="0"/>
              <a:t>24</a:t>
            </a:fld>
            <a:endParaRPr lang="en-US" dirty="0"/>
          </a:p>
        </p:txBody>
      </p:sp>
    </p:spTree>
    <p:extLst>
      <p:ext uri="{BB962C8B-B14F-4D97-AF65-F5344CB8AC3E}">
        <p14:creationId xmlns:p14="http://schemas.microsoft.com/office/powerpoint/2010/main" val="3975164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chemeClr val="tx1"/>
                </a:solidFill>
                <a:latin typeface="+mn-lt"/>
              </a:rPr>
              <a:t>Regarding the schedule and cost of the project, the 90% plans will be submitted in September 2023 and 100% plans will be January 2024. Construction is anticipated to begin the summer of 2024 and to be completed summer of 2025. The estimated construction cost for these projects is $2.7 million for 447676-1 and $3 million for 447677-1. </a:t>
            </a:r>
          </a:p>
          <a:p>
            <a:endParaRPr lang="en-US" dirty="0"/>
          </a:p>
        </p:txBody>
      </p:sp>
      <p:sp>
        <p:nvSpPr>
          <p:cNvPr id="4" name="Slide Number Placeholder 3"/>
          <p:cNvSpPr>
            <a:spLocks noGrp="1"/>
          </p:cNvSpPr>
          <p:nvPr>
            <p:ph type="sldNum" sz="quarter" idx="5"/>
          </p:nvPr>
        </p:nvSpPr>
        <p:spPr/>
        <p:txBody>
          <a:bodyPr/>
          <a:lstStyle/>
          <a:p>
            <a:fld id="{6064A210-5279-4160-9D46-61064E3C6E79}" type="slidenum">
              <a:rPr lang="en-US" smtClean="0"/>
              <a:t>25</a:t>
            </a:fld>
            <a:endParaRPr lang="en-US" dirty="0"/>
          </a:p>
        </p:txBody>
      </p:sp>
    </p:spTree>
    <p:extLst>
      <p:ext uri="{BB962C8B-B14F-4D97-AF65-F5344CB8AC3E}">
        <p14:creationId xmlns:p14="http://schemas.microsoft.com/office/powerpoint/2010/main" val="3281972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4A210-5279-4160-9D46-61064E3C6E79}" type="slidenum">
              <a:rPr lang="en-US" smtClean="0"/>
              <a:t>26</a:t>
            </a:fld>
            <a:endParaRPr lang="en-US" dirty="0"/>
          </a:p>
        </p:txBody>
      </p:sp>
    </p:spTree>
    <p:extLst>
      <p:ext uri="{BB962C8B-B14F-4D97-AF65-F5344CB8AC3E}">
        <p14:creationId xmlns:p14="http://schemas.microsoft.com/office/powerpoint/2010/main" val="2689975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Aft>
                <a:spcPts val="600"/>
              </a:spcAft>
              <a:buFont typeface="Arial" panose="020B0604020202020204" pitchFamily="34" charset="0"/>
              <a:buNone/>
            </a:pPr>
            <a:r>
              <a:rPr lang="en-US" sz="1200" b="0" dirty="0">
                <a:solidFill>
                  <a:schemeClr val="tx1"/>
                </a:solidFill>
                <a:latin typeface="+mn-lt"/>
              </a:rPr>
              <a:t>At this moment we will go ahead and start the Question &amp; Answer period.</a:t>
            </a:r>
          </a:p>
          <a:p>
            <a:pPr marL="0" indent="0">
              <a:lnSpc>
                <a:spcPct val="110000"/>
              </a:lnSpc>
              <a:spcAft>
                <a:spcPts val="600"/>
              </a:spcAft>
              <a:buFont typeface="Arial" panose="020B0604020202020204" pitchFamily="34" charset="0"/>
              <a:buNone/>
            </a:pPr>
            <a:r>
              <a:rPr lang="en-US" sz="1200" b="0" dirty="0">
                <a:solidFill>
                  <a:schemeClr val="tx1"/>
                </a:solidFill>
                <a:latin typeface="+mn-lt"/>
              </a:rPr>
              <a:t>All comments and questions submitted through these options are part of the public record for this virtual meeting and will be considered by the Department during project decision-making</a:t>
            </a:r>
          </a:p>
          <a:p>
            <a:pPr marL="0" indent="0">
              <a:lnSpc>
                <a:spcPct val="110000"/>
              </a:lnSpc>
              <a:spcAft>
                <a:spcPts val="600"/>
              </a:spcAft>
              <a:buFont typeface="Arial" panose="020B0604020202020204" pitchFamily="34" charset="0"/>
              <a:buNone/>
            </a:pPr>
            <a:r>
              <a:rPr lang="en-US" sz="1200" b="0" dirty="0">
                <a:solidFill>
                  <a:schemeClr val="tx1"/>
                </a:solidFill>
                <a:latin typeface="+mn-lt"/>
              </a:rPr>
              <a:t>To provide a comment, please use the “Question” button to text your question on your Go To Webinar Panel. Please provide your full name and email address, then your comment. </a:t>
            </a:r>
          </a:p>
          <a:p>
            <a:pPr marL="0" indent="0">
              <a:lnSpc>
                <a:spcPts val="1200"/>
              </a:lnSpc>
              <a:spcAft>
                <a:spcPts val="600"/>
              </a:spcAft>
              <a:buFont typeface="Arial" panose="020B0604020202020204" pitchFamily="34" charset="0"/>
              <a:buNone/>
            </a:pPr>
            <a:r>
              <a:rPr lang="en-US" sz="1200" b="0" dirty="0">
                <a:solidFill>
                  <a:schemeClr val="tx1"/>
                </a:solidFill>
                <a:latin typeface="+mn-lt"/>
              </a:rPr>
              <a:t>If your question is not responded to during the event, a response will be provided in writing following the virtual workshop.</a:t>
            </a:r>
          </a:p>
          <a:p>
            <a:endParaRPr lang="en-US" dirty="0"/>
          </a:p>
        </p:txBody>
      </p:sp>
      <p:sp>
        <p:nvSpPr>
          <p:cNvPr id="4" name="Slide Number Placeholder 3"/>
          <p:cNvSpPr>
            <a:spLocks noGrp="1"/>
          </p:cNvSpPr>
          <p:nvPr>
            <p:ph type="sldNum" sz="quarter" idx="5"/>
          </p:nvPr>
        </p:nvSpPr>
        <p:spPr/>
        <p:txBody>
          <a:bodyPr/>
          <a:lstStyle/>
          <a:p>
            <a:fld id="{6064A210-5279-4160-9D46-61064E3C6E79}" type="slidenum">
              <a:rPr lang="en-US" smtClean="0"/>
              <a:t>27</a:t>
            </a:fld>
            <a:endParaRPr lang="en-US" dirty="0"/>
          </a:p>
        </p:txBody>
      </p:sp>
    </p:spTree>
    <p:extLst>
      <p:ext uri="{BB962C8B-B14F-4D97-AF65-F5344CB8AC3E}">
        <p14:creationId xmlns:p14="http://schemas.microsoft.com/office/powerpoint/2010/main" val="2105892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0" dirty="0">
                <a:solidFill>
                  <a:schemeClr val="tx1"/>
                </a:solidFill>
                <a:effectLst/>
                <a:latin typeface="+mn-lt"/>
                <a:ea typeface="Calibri" panose="020F0502020204030204" pitchFamily="34" charset="0"/>
                <a:cs typeface="Times New Roman" panose="02020603050405020304" pitchFamily="18" charset="0"/>
              </a:rPr>
              <a:t>You may also submit comments after today’s meeting. Comments may be submitted to FDOT Project Manager Robert Lopes via mail, email, telephone, or through the website. </a:t>
            </a:r>
          </a:p>
          <a:p>
            <a:r>
              <a:rPr lang="en-US" sz="1200" b="0" dirty="0">
                <a:solidFill>
                  <a:schemeClr val="tx1"/>
                </a:solidFill>
                <a:effectLst/>
                <a:latin typeface="+mn-lt"/>
                <a:ea typeface="Calibri" panose="020F0502020204030204" pitchFamily="34" charset="0"/>
                <a:cs typeface="Times New Roman" panose="02020603050405020304" pitchFamily="18" charset="0"/>
              </a:rPr>
              <a:t>All comments receive or postmarked by June 5</a:t>
            </a:r>
            <a:r>
              <a:rPr lang="en-US" sz="1200" b="0" baseline="30000" dirty="0">
                <a:solidFill>
                  <a:schemeClr val="tx1"/>
                </a:solidFill>
                <a:effectLst/>
                <a:latin typeface="+mn-lt"/>
                <a:ea typeface="Calibri" panose="020F0502020204030204" pitchFamily="34" charset="0"/>
                <a:cs typeface="Times New Roman" panose="02020603050405020304" pitchFamily="18" charset="0"/>
              </a:rPr>
              <a:t>th</a:t>
            </a:r>
            <a:r>
              <a:rPr lang="en-US" sz="1200" b="0" dirty="0">
                <a:solidFill>
                  <a:schemeClr val="tx1"/>
                </a:solidFill>
                <a:effectLst/>
                <a:latin typeface="+mn-lt"/>
                <a:ea typeface="Calibri" panose="020F0502020204030204" pitchFamily="34" charset="0"/>
                <a:cs typeface="Times New Roman" panose="02020603050405020304" pitchFamily="18" charset="0"/>
              </a:rPr>
              <a:t>, 2023 will become a part of the official public record</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6064A210-5279-4160-9D46-61064E3C6E79}" type="slidenum">
              <a:rPr lang="en-US" smtClean="0"/>
              <a:t>28</a:t>
            </a:fld>
            <a:endParaRPr lang="en-US" dirty="0"/>
          </a:p>
        </p:txBody>
      </p:sp>
    </p:spTree>
    <p:extLst>
      <p:ext uri="{BB962C8B-B14F-4D97-AF65-F5344CB8AC3E}">
        <p14:creationId xmlns:p14="http://schemas.microsoft.com/office/powerpoint/2010/main" val="695404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4A210-5279-4160-9D46-61064E3C6E79}" type="slidenum">
              <a:rPr lang="en-US" smtClean="0"/>
              <a:t>29</a:t>
            </a:fld>
            <a:endParaRPr lang="en-US" dirty="0"/>
          </a:p>
        </p:txBody>
      </p:sp>
    </p:spTree>
    <p:extLst>
      <p:ext uri="{BB962C8B-B14F-4D97-AF65-F5344CB8AC3E}">
        <p14:creationId xmlns:p14="http://schemas.microsoft.com/office/powerpoint/2010/main" val="2561531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4A210-5279-4160-9D46-61064E3C6E79}" type="slidenum">
              <a:rPr lang="en-US" smtClean="0"/>
              <a:t>3</a:t>
            </a:fld>
            <a:endParaRPr lang="en-US" dirty="0"/>
          </a:p>
        </p:txBody>
      </p:sp>
    </p:spTree>
    <p:extLst>
      <p:ext uri="{BB962C8B-B14F-4D97-AF65-F5344CB8AC3E}">
        <p14:creationId xmlns:p14="http://schemas.microsoft.com/office/powerpoint/2010/main" val="2303078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chemeClr val="tx1"/>
                </a:solidFill>
                <a:effectLst/>
                <a:latin typeface="+mn-lt"/>
                <a:ea typeface="Calibri" panose="020F0502020204030204" pitchFamily="34" charset="0"/>
                <a:cs typeface="Times New Roman" panose="02020603050405020304" pitchFamily="18" charset="0"/>
              </a:rPr>
              <a:t>Comments may be submitted to FDOT Project Contact Robert Lopes via mail, email, telephone, or through the website listed on this slide.</a:t>
            </a:r>
            <a:endParaRPr lang="en-US" sz="1200" b="0" dirty="0">
              <a:solidFill>
                <a:schemeClr val="tx1"/>
              </a:solidFill>
              <a:latin typeface="+mn-lt"/>
            </a:endParaRPr>
          </a:p>
        </p:txBody>
      </p:sp>
      <p:sp>
        <p:nvSpPr>
          <p:cNvPr id="4" name="Slide Number Placeholder 3"/>
          <p:cNvSpPr>
            <a:spLocks noGrp="1"/>
          </p:cNvSpPr>
          <p:nvPr>
            <p:ph type="sldNum" sz="quarter" idx="5"/>
          </p:nvPr>
        </p:nvSpPr>
        <p:spPr/>
        <p:txBody>
          <a:bodyPr/>
          <a:lstStyle/>
          <a:p>
            <a:fld id="{6064A210-5279-4160-9D46-61064E3C6E79}" type="slidenum">
              <a:rPr lang="en-US" smtClean="0"/>
              <a:t>30</a:t>
            </a:fld>
            <a:endParaRPr lang="en-US" dirty="0"/>
          </a:p>
        </p:txBody>
      </p:sp>
    </p:spTree>
    <p:extLst>
      <p:ext uri="{BB962C8B-B14F-4D97-AF65-F5344CB8AC3E}">
        <p14:creationId xmlns:p14="http://schemas.microsoft.com/office/powerpoint/2010/main" val="3562982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0" dirty="0">
                <a:solidFill>
                  <a:schemeClr val="tx1"/>
                </a:solidFill>
                <a:effectLst/>
                <a:latin typeface="+mn-lt"/>
                <a:ea typeface="Calibri" panose="020F0502020204030204" pitchFamily="34" charset="0"/>
                <a:cs typeface="Times New Roman" panose="02020603050405020304" pitchFamily="18" charset="0"/>
              </a:rPr>
              <a:t>Thank you for your participation.</a:t>
            </a:r>
          </a:p>
          <a:p>
            <a:pPr marL="0" marR="0">
              <a:lnSpc>
                <a:spcPct val="107000"/>
              </a:lnSpc>
              <a:spcBef>
                <a:spcPts val="0"/>
              </a:spcBef>
              <a:spcAft>
                <a:spcPts val="800"/>
              </a:spcAft>
            </a:pPr>
            <a:r>
              <a:rPr lang="en-US" sz="1200" b="0" dirty="0">
                <a:solidFill>
                  <a:schemeClr val="tx1"/>
                </a:solidFill>
                <a:effectLst/>
                <a:latin typeface="+mn-lt"/>
                <a:ea typeface="Calibri" panose="020F0502020204030204" pitchFamily="34" charset="0"/>
                <a:cs typeface="Times New Roman" panose="02020603050405020304" pitchFamily="18" charset="0"/>
              </a:rPr>
              <a:t>The presentation will now replay for anyone who arrived after the initial presentation began.</a:t>
            </a:r>
          </a:p>
          <a:p>
            <a:r>
              <a:rPr lang="en-US" sz="1200" b="0" dirty="0">
                <a:solidFill>
                  <a:schemeClr val="tx1"/>
                </a:solidFill>
                <a:effectLst/>
                <a:latin typeface="+mn-lt"/>
                <a:ea typeface="Calibri" panose="020F0502020204030204" pitchFamily="34" charset="0"/>
                <a:cs typeface="Times New Roman" panose="02020603050405020304" pitchFamily="18" charset="0"/>
              </a:rPr>
              <a:t>Any questions that have not been answered, will be answered after the presentation replays.</a:t>
            </a:r>
            <a:endParaRPr lang="en-US" sz="1200" b="0" dirty="0">
              <a:solidFill>
                <a:schemeClr val="tx1"/>
              </a:solidFill>
              <a:latin typeface="+mn-lt"/>
            </a:endParaRPr>
          </a:p>
        </p:txBody>
      </p:sp>
      <p:sp>
        <p:nvSpPr>
          <p:cNvPr id="4" name="Slide Number Placeholder 3"/>
          <p:cNvSpPr>
            <a:spLocks noGrp="1"/>
          </p:cNvSpPr>
          <p:nvPr>
            <p:ph type="sldNum" sz="quarter" idx="5"/>
          </p:nvPr>
        </p:nvSpPr>
        <p:spPr/>
        <p:txBody>
          <a:bodyPr/>
          <a:lstStyle/>
          <a:p>
            <a:fld id="{6064A210-5279-4160-9D46-61064E3C6E79}" type="slidenum">
              <a:rPr lang="en-US" smtClean="0"/>
              <a:t>31</a:t>
            </a:fld>
            <a:endParaRPr lang="en-US" dirty="0"/>
          </a:p>
        </p:txBody>
      </p:sp>
    </p:spTree>
    <p:extLst>
      <p:ext uri="{BB962C8B-B14F-4D97-AF65-F5344CB8AC3E}">
        <p14:creationId xmlns:p14="http://schemas.microsoft.com/office/powerpoint/2010/main" val="4091214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effectLst/>
                <a:latin typeface="+mn-lt"/>
                <a:ea typeface="Calibri" panose="020F0502020204030204" pitchFamily="34" charset="0"/>
                <a:cs typeface="Times New Roman" panose="02020603050405020304" pitchFamily="18" charset="0"/>
              </a:rPr>
              <a:t>Joining us this evening are members of the State Road 7/US 441 project team: </a:t>
            </a:r>
            <a:r>
              <a:rPr lang="en-US" sz="1200" dirty="0">
                <a:solidFill>
                  <a:schemeClr val="tx1"/>
                </a:solidFill>
                <a:latin typeface="+mn-lt"/>
              </a:rPr>
              <a:t>Robert Lopes, Project Manager, Florida Department of Transportation and Manosh Varghese, Consultant Project Manager, Metric Engineering </a:t>
            </a:r>
          </a:p>
          <a:p>
            <a:r>
              <a:rPr lang="en-US" sz="1200" dirty="0">
                <a:solidFill>
                  <a:schemeClr val="tx1"/>
                </a:solidFill>
                <a:latin typeface="+mn-lt"/>
              </a:rPr>
              <a:t> </a:t>
            </a:r>
          </a:p>
        </p:txBody>
      </p:sp>
      <p:sp>
        <p:nvSpPr>
          <p:cNvPr id="4" name="Slide Number Placeholder 3"/>
          <p:cNvSpPr>
            <a:spLocks noGrp="1"/>
          </p:cNvSpPr>
          <p:nvPr>
            <p:ph type="sldNum" sz="quarter" idx="5"/>
          </p:nvPr>
        </p:nvSpPr>
        <p:spPr/>
        <p:txBody>
          <a:bodyPr/>
          <a:lstStyle/>
          <a:p>
            <a:fld id="{6064A210-5279-4160-9D46-61064E3C6E79}" type="slidenum">
              <a:rPr lang="en-US" smtClean="0"/>
              <a:t>4</a:t>
            </a:fld>
            <a:endParaRPr lang="en-US" dirty="0"/>
          </a:p>
        </p:txBody>
      </p:sp>
    </p:spTree>
    <p:extLst>
      <p:ext uri="{BB962C8B-B14F-4D97-AF65-F5344CB8AC3E}">
        <p14:creationId xmlns:p14="http://schemas.microsoft.com/office/powerpoint/2010/main" val="2656545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Aft>
                <a:spcPts val="600"/>
              </a:spcAft>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064A210-5279-4160-9D46-61064E3C6E79}" type="slidenum">
              <a:rPr lang="en-US" smtClean="0"/>
              <a:t>5</a:t>
            </a:fld>
            <a:endParaRPr lang="en-US" dirty="0"/>
          </a:p>
        </p:txBody>
      </p:sp>
    </p:spTree>
    <p:extLst>
      <p:ext uri="{BB962C8B-B14F-4D97-AF65-F5344CB8AC3E}">
        <p14:creationId xmlns:p14="http://schemas.microsoft.com/office/powerpoint/2010/main" val="2924885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0" dirty="0">
                <a:solidFill>
                  <a:schemeClr val="tx1"/>
                </a:solidFill>
                <a:effectLst/>
                <a:latin typeface="+mn-lt"/>
                <a:ea typeface="Calibri" panose="020F0502020204030204" pitchFamily="34" charset="0"/>
                <a:cs typeface="Times New Roman" panose="02020603050405020304" pitchFamily="18" charset="0"/>
              </a:rPr>
              <a:t>Before we begin the project presentation, we would like to share a few items to help online attendees participate in this meeting.</a:t>
            </a:r>
          </a:p>
          <a:p>
            <a:pPr marL="0" marR="0">
              <a:lnSpc>
                <a:spcPct val="107000"/>
              </a:lnSpc>
              <a:spcBef>
                <a:spcPts val="0"/>
              </a:spcBef>
              <a:spcAft>
                <a:spcPts val="800"/>
              </a:spcAft>
            </a:pPr>
            <a:r>
              <a:rPr lang="en-US" sz="1200" b="0" dirty="0">
                <a:solidFill>
                  <a:schemeClr val="tx1"/>
                </a:solidFill>
                <a:effectLst/>
                <a:latin typeface="+mn-lt"/>
                <a:ea typeface="Calibri" panose="020F0502020204030204" pitchFamily="34" charset="0"/>
                <a:cs typeface="Times New Roman" panose="02020603050405020304" pitchFamily="18" charset="0"/>
              </a:rPr>
              <a:t>If you are using </a:t>
            </a:r>
            <a:r>
              <a:rPr lang="en-US" sz="1200" b="0" dirty="0" err="1">
                <a:solidFill>
                  <a:schemeClr val="tx1"/>
                </a:solidFill>
                <a:effectLst/>
                <a:latin typeface="+mn-lt"/>
                <a:ea typeface="Calibri" panose="020F0502020204030204" pitchFamily="34" charset="0"/>
                <a:cs typeface="Times New Roman" panose="02020603050405020304" pitchFamily="18" charset="0"/>
              </a:rPr>
              <a:t>GoToWebinar</a:t>
            </a:r>
            <a:r>
              <a:rPr lang="en-US" sz="1200" b="0" dirty="0">
                <a:solidFill>
                  <a:schemeClr val="tx1"/>
                </a:solidFill>
                <a:effectLst/>
                <a:latin typeface="+mn-lt"/>
                <a:ea typeface="Calibri" panose="020F0502020204030204" pitchFamily="34" charset="0"/>
                <a:cs typeface="Times New Roman" panose="02020603050405020304" pitchFamily="18" charset="0"/>
              </a:rPr>
              <a:t> on your computer or mobile device, you should see a control panel that looks like this.</a:t>
            </a:r>
          </a:p>
          <a:p>
            <a:pPr marL="0" marR="0">
              <a:lnSpc>
                <a:spcPct val="107000"/>
              </a:lnSpc>
              <a:spcBef>
                <a:spcPts val="0"/>
              </a:spcBef>
              <a:spcAft>
                <a:spcPts val="800"/>
              </a:spcAft>
            </a:pPr>
            <a:r>
              <a:rPr lang="en-US" sz="1200" b="0" dirty="0">
                <a:solidFill>
                  <a:schemeClr val="tx1"/>
                </a:solidFill>
                <a:effectLst/>
                <a:latin typeface="+mn-lt"/>
                <a:ea typeface="Calibri" panose="020F0502020204030204" pitchFamily="34" charset="0"/>
                <a:cs typeface="Times New Roman" panose="02020603050405020304" pitchFamily="18" charset="0"/>
              </a:rPr>
              <a:t>The default audio setting will play sound from your computer or device speakers. </a:t>
            </a:r>
          </a:p>
        </p:txBody>
      </p:sp>
      <p:sp>
        <p:nvSpPr>
          <p:cNvPr id="4" name="Slide Number Placeholder 3"/>
          <p:cNvSpPr>
            <a:spLocks noGrp="1"/>
          </p:cNvSpPr>
          <p:nvPr>
            <p:ph type="sldNum" sz="quarter" idx="5"/>
          </p:nvPr>
        </p:nvSpPr>
        <p:spPr/>
        <p:txBody>
          <a:bodyPr/>
          <a:lstStyle/>
          <a:p>
            <a:fld id="{6064A210-5279-4160-9D46-61064E3C6E79}" type="slidenum">
              <a:rPr lang="en-US" smtClean="0"/>
              <a:t>6</a:t>
            </a:fld>
            <a:endParaRPr lang="en-US"/>
          </a:p>
        </p:txBody>
      </p:sp>
    </p:spTree>
    <p:extLst>
      <p:ext uri="{BB962C8B-B14F-4D97-AF65-F5344CB8AC3E}">
        <p14:creationId xmlns:p14="http://schemas.microsoft.com/office/powerpoint/2010/main" val="2721822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Aft>
                <a:spcPts val="600"/>
              </a:spcAft>
              <a:buFont typeface="Arial" panose="020B0604020202020204" pitchFamily="34" charset="0"/>
              <a:buNone/>
            </a:pPr>
            <a:r>
              <a:rPr lang="en-US" sz="1200" kern="1200" dirty="0">
                <a:solidFill>
                  <a:schemeClr val="tx1"/>
                </a:solidFill>
                <a:effectLst/>
                <a:latin typeface="+mn-lt"/>
              </a:rPr>
              <a:t>All attendees will be placed in Listen Only mode throughout the meeting. </a:t>
            </a:r>
          </a:p>
          <a:p>
            <a:pPr marL="0" indent="0">
              <a:lnSpc>
                <a:spcPct val="110000"/>
              </a:lnSpc>
              <a:spcAft>
                <a:spcPts val="600"/>
              </a:spcAft>
              <a:buFont typeface="Arial" panose="020B0604020202020204" pitchFamily="34" charset="0"/>
              <a:buNone/>
            </a:pPr>
            <a:r>
              <a:rPr lang="en-US" sz="1200" kern="1200" dirty="0">
                <a:solidFill>
                  <a:schemeClr val="tx1"/>
                </a:solidFill>
                <a:effectLst/>
                <a:latin typeface="+mn-lt"/>
              </a:rPr>
              <a:t>You can submit comments or questions by typing them into the Questions pane on the control panel.  </a:t>
            </a:r>
          </a:p>
          <a:p>
            <a:pPr marL="0" indent="0">
              <a:lnSpc>
                <a:spcPct val="110000"/>
              </a:lnSpc>
              <a:spcAft>
                <a:spcPts val="600"/>
              </a:spcAft>
              <a:buFont typeface="Arial" panose="020B0604020202020204" pitchFamily="34" charset="0"/>
              <a:buNone/>
            </a:pPr>
            <a:r>
              <a:rPr lang="en-US" sz="1200" kern="1200" dirty="0">
                <a:solidFill>
                  <a:schemeClr val="tx1"/>
                </a:solidFill>
                <a:effectLst/>
                <a:latin typeface="+mn-lt"/>
              </a:rPr>
              <a:t>Comments or questions can be submitted at any time during the meeting. </a:t>
            </a:r>
          </a:p>
          <a:p>
            <a:pPr marL="0" indent="0">
              <a:lnSpc>
                <a:spcPct val="110000"/>
              </a:lnSpc>
              <a:spcAft>
                <a:spcPts val="600"/>
              </a:spcAft>
              <a:buFont typeface="Arial" panose="020B0604020202020204" pitchFamily="34" charset="0"/>
              <a:buNone/>
            </a:pPr>
            <a:r>
              <a:rPr lang="en-US" sz="1200" kern="1200" dirty="0">
                <a:solidFill>
                  <a:schemeClr val="tx1"/>
                </a:solidFill>
                <a:effectLst/>
                <a:latin typeface="+mn-lt"/>
              </a:rPr>
              <a:t>We will collect these and provide responses after the presentation.</a:t>
            </a:r>
          </a:p>
          <a:p>
            <a:endParaRPr lang="en-US" dirty="0"/>
          </a:p>
        </p:txBody>
      </p:sp>
      <p:sp>
        <p:nvSpPr>
          <p:cNvPr id="4" name="Slide Number Placeholder 3"/>
          <p:cNvSpPr>
            <a:spLocks noGrp="1"/>
          </p:cNvSpPr>
          <p:nvPr>
            <p:ph type="sldNum" sz="quarter" idx="5"/>
          </p:nvPr>
        </p:nvSpPr>
        <p:spPr/>
        <p:txBody>
          <a:bodyPr/>
          <a:lstStyle/>
          <a:p>
            <a:fld id="{6064A210-5279-4160-9D46-61064E3C6E79}" type="slidenum">
              <a:rPr lang="en-US" smtClean="0"/>
              <a:t>7</a:t>
            </a:fld>
            <a:endParaRPr lang="en-US"/>
          </a:p>
        </p:txBody>
      </p:sp>
    </p:spTree>
    <p:extLst>
      <p:ext uri="{BB962C8B-B14F-4D97-AF65-F5344CB8AC3E}">
        <p14:creationId xmlns:p14="http://schemas.microsoft.com/office/powerpoint/2010/main" val="2352272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Aft>
                <a:spcPts val="600"/>
              </a:spcAft>
              <a:buFont typeface="Arial" panose="020B0604020202020204" pitchFamily="34" charset="0"/>
              <a:buNone/>
            </a:pPr>
            <a:r>
              <a:rPr lang="en-US" sz="1200" b="0" dirty="0">
                <a:solidFill>
                  <a:schemeClr val="tx1"/>
                </a:solidFill>
                <a:latin typeface="+mn-lt"/>
              </a:rPr>
              <a:t>Public notice for this virtual public meeting, including information on how to access the meeting platform, was provided in flyers to property owners and tenants in the project area, a posting in the Florida Administrative Register, and advertisement in local newspapers. </a:t>
            </a:r>
          </a:p>
          <a:p>
            <a:endParaRPr lang="en-US" dirty="0"/>
          </a:p>
        </p:txBody>
      </p:sp>
      <p:sp>
        <p:nvSpPr>
          <p:cNvPr id="4" name="Slide Number Placeholder 3"/>
          <p:cNvSpPr>
            <a:spLocks noGrp="1"/>
          </p:cNvSpPr>
          <p:nvPr>
            <p:ph type="sldNum" sz="quarter" idx="5"/>
          </p:nvPr>
        </p:nvSpPr>
        <p:spPr/>
        <p:txBody>
          <a:bodyPr/>
          <a:lstStyle/>
          <a:p>
            <a:fld id="{6064A210-5279-4160-9D46-61064E3C6E79}" type="slidenum">
              <a:rPr lang="en-US" smtClean="0"/>
              <a:t>8</a:t>
            </a:fld>
            <a:endParaRPr lang="en-US"/>
          </a:p>
        </p:txBody>
      </p:sp>
    </p:spTree>
    <p:extLst>
      <p:ext uri="{BB962C8B-B14F-4D97-AF65-F5344CB8AC3E}">
        <p14:creationId xmlns:p14="http://schemas.microsoft.com/office/powerpoint/2010/main" val="381676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4A210-5279-4160-9D46-61064E3C6E79}" type="slidenum">
              <a:rPr lang="en-US" smtClean="0"/>
              <a:t>9</a:t>
            </a:fld>
            <a:endParaRPr lang="en-US" dirty="0"/>
          </a:p>
        </p:txBody>
      </p:sp>
    </p:spTree>
    <p:extLst>
      <p:ext uri="{BB962C8B-B14F-4D97-AF65-F5344CB8AC3E}">
        <p14:creationId xmlns:p14="http://schemas.microsoft.com/office/powerpoint/2010/main" val="3628811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2043"/>
            <a:ext cx="10363200" cy="1437513"/>
          </a:xfrm>
          <a:prstGeom prst="rect">
            <a:avLst/>
          </a:prstGeom>
        </p:spPr>
        <p:txBody>
          <a:bodyPr wrap="square" lIns="0" tIns="0" rIns="0" bIns="0">
            <a:spAutoFit/>
          </a:bodyPr>
          <a:lstStyle>
            <a:lvl1pPr>
              <a:defRPr sz="4000" b="1" i="0">
                <a:solidFill>
                  <a:srgbClr val="143879"/>
                </a:solidFill>
                <a:latin typeface="Arial"/>
                <a:cs typeface="Arial"/>
              </a:defRPr>
            </a:lvl1pPr>
          </a:lstStyle>
          <a:p>
            <a:endParaRPr/>
          </a:p>
        </p:txBody>
      </p:sp>
      <p:sp>
        <p:nvSpPr>
          <p:cNvPr id="3" name="Holder 3"/>
          <p:cNvSpPr>
            <a:spLocks noGrp="1"/>
          </p:cNvSpPr>
          <p:nvPr>
            <p:ph type="subTitle" idx="4"/>
          </p:nvPr>
        </p:nvSpPr>
        <p:spPr>
          <a:xfrm>
            <a:off x="1828800" y="3833368"/>
            <a:ext cx="8534400" cy="1711325"/>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5/20/2023</a:t>
            </a:fld>
            <a:endParaRPr lang="en-US" dirty="0"/>
          </a:p>
        </p:txBody>
      </p:sp>
      <p:sp>
        <p:nvSpPr>
          <p:cNvPr id="6" name="Holder 6"/>
          <p:cNvSpPr>
            <a:spLocks noGrp="1"/>
          </p:cNvSpPr>
          <p:nvPr>
            <p:ph type="sldNum" sz="quarter" idx="7"/>
          </p:nvPr>
        </p:nvSpPr>
        <p:spPr/>
        <p:txBody>
          <a:bodyPr lIns="0" tIns="0" rIns="0" bIns="0"/>
          <a:lstStyle>
            <a:lvl1pPr>
              <a:defRPr sz="1800" b="1" i="0">
                <a:solidFill>
                  <a:schemeClr val="tx1"/>
                </a:solidFill>
                <a:latin typeface="Arial"/>
                <a:cs typeface="Arial"/>
              </a:defRPr>
            </a:lvl1pPr>
          </a:lstStyle>
          <a:p>
            <a:pPr marL="101600">
              <a:lnSpc>
                <a:spcPts val="2090"/>
              </a:lnSpc>
            </a:pPr>
            <a:fld id="{81D60167-4931-47E6-BA6A-407CBD079E47}" type="slidenum">
              <a:rPr dirty="0"/>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56981"/>
            <a:ext cx="4185623" cy="575195"/>
          </a:xfrm>
        </p:spPr>
        <p:txBody>
          <a:bodyPr anchor="b">
            <a:noAutofit/>
          </a:bodyPr>
          <a:lstStyle>
            <a:lvl1pPr marL="0" indent="0">
              <a:buNone/>
              <a:defRPr sz="2395" b="0"/>
            </a:lvl1pPr>
            <a:lvl2pPr marL="456331" indent="0">
              <a:buNone/>
              <a:defRPr sz="1996" b="1"/>
            </a:lvl2pPr>
            <a:lvl3pPr marL="912663" indent="0">
              <a:buNone/>
              <a:defRPr sz="1797" b="1"/>
            </a:lvl3pPr>
            <a:lvl4pPr marL="1368994" indent="0">
              <a:buNone/>
              <a:defRPr sz="1597" b="1"/>
            </a:lvl4pPr>
            <a:lvl5pPr marL="1825325" indent="0">
              <a:buNone/>
              <a:defRPr sz="1597" b="1"/>
            </a:lvl5pPr>
            <a:lvl6pPr marL="2281657" indent="0">
              <a:buNone/>
              <a:defRPr sz="1597" b="1"/>
            </a:lvl6pPr>
            <a:lvl7pPr marL="2737988" indent="0">
              <a:buNone/>
              <a:defRPr sz="1597" b="1"/>
            </a:lvl7pPr>
            <a:lvl8pPr marL="3194319" indent="0">
              <a:buNone/>
              <a:defRPr sz="1597" b="1"/>
            </a:lvl8pPr>
            <a:lvl9pPr marL="3650651" indent="0">
              <a:buNone/>
              <a:defRPr sz="1597" b="1"/>
            </a:lvl9pPr>
          </a:lstStyle>
          <a:p>
            <a:pPr lvl="0"/>
            <a:r>
              <a:rPr lang="en-US"/>
              <a:t>Click to edit Master text styles</a:t>
            </a:r>
          </a:p>
        </p:txBody>
      </p:sp>
      <p:sp>
        <p:nvSpPr>
          <p:cNvPr id="4" name="Content Placeholder 3"/>
          <p:cNvSpPr>
            <a:spLocks noGrp="1"/>
          </p:cNvSpPr>
          <p:nvPr>
            <p:ph sz="half" idx="2"/>
          </p:nvPr>
        </p:nvSpPr>
        <p:spPr>
          <a:xfrm>
            <a:off x="675746" y="2732177"/>
            <a:ext cx="4185623" cy="329799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56981"/>
            <a:ext cx="4185618" cy="575195"/>
          </a:xfrm>
        </p:spPr>
        <p:txBody>
          <a:bodyPr anchor="b">
            <a:noAutofit/>
          </a:bodyPr>
          <a:lstStyle>
            <a:lvl1pPr marL="0" indent="0">
              <a:buNone/>
              <a:defRPr sz="2395" b="0"/>
            </a:lvl1pPr>
            <a:lvl2pPr marL="456331" indent="0">
              <a:buNone/>
              <a:defRPr sz="1996" b="1"/>
            </a:lvl2pPr>
            <a:lvl3pPr marL="912663" indent="0">
              <a:buNone/>
              <a:defRPr sz="1797" b="1"/>
            </a:lvl3pPr>
            <a:lvl4pPr marL="1368994" indent="0">
              <a:buNone/>
              <a:defRPr sz="1597" b="1"/>
            </a:lvl4pPr>
            <a:lvl5pPr marL="1825325" indent="0">
              <a:buNone/>
              <a:defRPr sz="1597" b="1"/>
            </a:lvl5pPr>
            <a:lvl6pPr marL="2281657" indent="0">
              <a:buNone/>
              <a:defRPr sz="1597" b="1"/>
            </a:lvl6pPr>
            <a:lvl7pPr marL="2737988" indent="0">
              <a:buNone/>
              <a:defRPr sz="1597" b="1"/>
            </a:lvl7pPr>
            <a:lvl8pPr marL="3194319" indent="0">
              <a:buNone/>
              <a:defRPr sz="1597" b="1"/>
            </a:lvl8pPr>
            <a:lvl9pPr marL="3650651" indent="0">
              <a:buNone/>
              <a:defRPr sz="1597" b="1"/>
            </a:lvl9pPr>
          </a:lstStyle>
          <a:p>
            <a:pPr lvl="0"/>
            <a:r>
              <a:rPr lang="en-US"/>
              <a:t>Click to edit Master text styles</a:t>
            </a:r>
          </a:p>
        </p:txBody>
      </p:sp>
      <p:sp>
        <p:nvSpPr>
          <p:cNvPr id="6" name="Content Placeholder 5"/>
          <p:cNvSpPr>
            <a:spLocks noGrp="1"/>
          </p:cNvSpPr>
          <p:nvPr>
            <p:ph sz="quarter" idx="4"/>
          </p:nvPr>
        </p:nvSpPr>
        <p:spPr>
          <a:xfrm>
            <a:off x="5088385" y="2732177"/>
            <a:ext cx="4185617" cy="329799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101600">
              <a:lnSpc>
                <a:spcPts val="2090"/>
              </a:lnSpc>
            </a:pPr>
            <a:fld id="{81D60167-4931-47E6-BA6A-407CBD079E47}" type="slidenum">
              <a:rPr lang="en-US" smtClean="0"/>
              <a:t>‹#›</a:t>
            </a:fld>
            <a:endParaRPr lang="en-US" dirty="0"/>
          </a:p>
        </p:txBody>
      </p:sp>
    </p:spTree>
    <p:extLst>
      <p:ext uri="{BB962C8B-B14F-4D97-AF65-F5344CB8AC3E}">
        <p14:creationId xmlns:p14="http://schemas.microsoft.com/office/powerpoint/2010/main" val="285347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8471"/>
            <a:ext cx="8596668" cy="1318354"/>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101600">
              <a:lnSpc>
                <a:spcPts val="2090"/>
              </a:lnSpc>
            </a:pPr>
            <a:fld id="{81D60167-4931-47E6-BA6A-407CBD079E47}" type="slidenum">
              <a:rPr lang="en-US" smtClean="0"/>
              <a:t>‹#›</a:t>
            </a:fld>
            <a:endParaRPr lang="en-US" dirty="0"/>
          </a:p>
        </p:txBody>
      </p:sp>
    </p:spTree>
    <p:extLst>
      <p:ext uri="{BB962C8B-B14F-4D97-AF65-F5344CB8AC3E}">
        <p14:creationId xmlns:p14="http://schemas.microsoft.com/office/powerpoint/2010/main" val="200262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101600">
              <a:lnSpc>
                <a:spcPts val="2090"/>
              </a:lnSpc>
            </a:pPr>
            <a:fld id="{81D60167-4931-47E6-BA6A-407CBD079E47}" type="slidenum">
              <a:rPr lang="en-US" smtClean="0"/>
              <a:t>‹#›</a:t>
            </a:fld>
            <a:endParaRPr lang="en-US" dirty="0"/>
          </a:p>
        </p:txBody>
      </p:sp>
    </p:spTree>
    <p:extLst>
      <p:ext uri="{BB962C8B-B14F-4D97-AF65-F5344CB8AC3E}">
        <p14:creationId xmlns:p14="http://schemas.microsoft.com/office/powerpoint/2010/main" val="3717497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5829"/>
            <a:ext cx="3854528" cy="1276098"/>
          </a:xfrm>
        </p:spPr>
        <p:txBody>
          <a:bodyPr anchor="b">
            <a:normAutofit/>
          </a:bodyPr>
          <a:lstStyle>
            <a:lvl1pPr>
              <a:defRPr sz="1996"/>
            </a:lvl1pPr>
          </a:lstStyle>
          <a:p>
            <a:r>
              <a:rPr lang="en-US"/>
              <a:t>Click to edit Master title style</a:t>
            </a:r>
            <a:endParaRPr lang="en-US" dirty="0"/>
          </a:p>
        </p:txBody>
      </p:sp>
      <p:sp>
        <p:nvSpPr>
          <p:cNvPr id="3" name="Content Placeholder 2"/>
          <p:cNvSpPr>
            <a:spLocks noGrp="1"/>
          </p:cNvSpPr>
          <p:nvPr>
            <p:ph idx="1"/>
          </p:nvPr>
        </p:nvSpPr>
        <p:spPr>
          <a:xfrm>
            <a:off x="4760462" y="513971"/>
            <a:ext cx="4513541" cy="55162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1927"/>
            <a:ext cx="3854528" cy="2579663"/>
          </a:xfrm>
        </p:spPr>
        <p:txBody>
          <a:bodyPr>
            <a:normAutofit/>
          </a:bodyPr>
          <a:lstStyle>
            <a:lvl1pPr marL="0" indent="0">
              <a:buNone/>
              <a:defRPr sz="1397"/>
            </a:lvl1pPr>
            <a:lvl2pPr marL="456195" indent="0">
              <a:buNone/>
              <a:defRPr sz="1397"/>
            </a:lvl2pPr>
            <a:lvl3pPr marL="912389" indent="0">
              <a:buNone/>
              <a:defRPr sz="1198"/>
            </a:lvl3pPr>
            <a:lvl4pPr marL="1368584" indent="0">
              <a:buNone/>
              <a:defRPr sz="998"/>
            </a:lvl4pPr>
            <a:lvl5pPr marL="1824777" indent="0">
              <a:buNone/>
              <a:defRPr sz="998"/>
            </a:lvl5pPr>
            <a:lvl6pPr marL="2280972" indent="0">
              <a:buNone/>
              <a:defRPr sz="998"/>
            </a:lvl6pPr>
            <a:lvl7pPr marL="2737166" indent="0">
              <a:buNone/>
              <a:defRPr sz="998"/>
            </a:lvl7pPr>
            <a:lvl8pPr marL="3193361" indent="0">
              <a:buNone/>
              <a:defRPr sz="998"/>
            </a:lvl8pPr>
            <a:lvl9pPr marL="36495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101600">
              <a:lnSpc>
                <a:spcPts val="2090"/>
              </a:lnSpc>
            </a:pPr>
            <a:fld id="{81D60167-4931-47E6-BA6A-407CBD079E47}" type="slidenum">
              <a:rPr lang="en-US" smtClean="0"/>
              <a:t>‹#›</a:t>
            </a:fld>
            <a:endParaRPr lang="en-US" dirty="0"/>
          </a:p>
        </p:txBody>
      </p:sp>
    </p:spTree>
    <p:extLst>
      <p:ext uri="{BB962C8B-B14F-4D97-AF65-F5344CB8AC3E}">
        <p14:creationId xmlns:p14="http://schemas.microsoft.com/office/powerpoint/2010/main" val="4083912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791710"/>
            <a:ext cx="8596667" cy="565688"/>
          </a:xfrm>
        </p:spPr>
        <p:txBody>
          <a:bodyPr anchor="b">
            <a:normAutofit/>
          </a:bodyPr>
          <a:lstStyle>
            <a:lvl1pPr algn="l">
              <a:defRPr sz="2395"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8471"/>
            <a:ext cx="8596668" cy="3838596"/>
          </a:xfrm>
        </p:spPr>
        <p:txBody>
          <a:bodyPr anchor="t">
            <a:normAutofit/>
          </a:bodyPr>
          <a:lstStyle>
            <a:lvl1pPr marL="0" indent="0" algn="ctr">
              <a:buNone/>
              <a:defRPr sz="1597"/>
            </a:lvl1pPr>
            <a:lvl2pPr marL="456331" indent="0">
              <a:buNone/>
              <a:defRPr sz="1597"/>
            </a:lvl2pPr>
            <a:lvl3pPr marL="912663" indent="0">
              <a:buNone/>
              <a:defRPr sz="1597"/>
            </a:lvl3pPr>
            <a:lvl4pPr marL="1368994" indent="0">
              <a:buNone/>
              <a:defRPr sz="1597"/>
            </a:lvl4pPr>
            <a:lvl5pPr marL="1825325" indent="0">
              <a:buNone/>
              <a:defRPr sz="1597"/>
            </a:lvl5pPr>
            <a:lvl6pPr marL="2281657" indent="0">
              <a:buNone/>
              <a:defRPr sz="1597"/>
            </a:lvl6pPr>
            <a:lvl7pPr marL="2737988" indent="0">
              <a:buNone/>
              <a:defRPr sz="1597"/>
            </a:lvl7pPr>
            <a:lvl8pPr marL="3194319" indent="0">
              <a:buNone/>
              <a:defRPr sz="1597"/>
            </a:lvl8pPr>
            <a:lvl9pPr marL="3650651" indent="0">
              <a:buNone/>
              <a:defRPr sz="1597"/>
            </a:lvl9pPr>
          </a:lstStyle>
          <a:p>
            <a:r>
              <a:rPr lang="en-US" dirty="0"/>
              <a:t>Click icon to add picture</a:t>
            </a:r>
          </a:p>
        </p:txBody>
      </p:sp>
      <p:sp>
        <p:nvSpPr>
          <p:cNvPr id="4" name="Text Placeholder 3"/>
          <p:cNvSpPr>
            <a:spLocks noGrp="1"/>
          </p:cNvSpPr>
          <p:nvPr>
            <p:ph type="body" sz="half" idx="2"/>
          </p:nvPr>
        </p:nvSpPr>
        <p:spPr>
          <a:xfrm>
            <a:off x="677335" y="5357398"/>
            <a:ext cx="8596667" cy="672776"/>
          </a:xfrm>
        </p:spPr>
        <p:txBody>
          <a:bodyPr>
            <a:normAutofit/>
          </a:bodyPr>
          <a:lstStyle>
            <a:lvl1pPr marL="0" indent="0">
              <a:buNone/>
              <a:defRPr sz="1198"/>
            </a:lvl1pPr>
            <a:lvl2pPr marL="456331" indent="0">
              <a:buNone/>
              <a:defRPr sz="1198"/>
            </a:lvl2pPr>
            <a:lvl3pPr marL="912663" indent="0">
              <a:buNone/>
              <a:defRPr sz="998"/>
            </a:lvl3pPr>
            <a:lvl4pPr marL="1368994" indent="0">
              <a:buNone/>
              <a:defRPr sz="898"/>
            </a:lvl4pPr>
            <a:lvl5pPr marL="1825325" indent="0">
              <a:buNone/>
              <a:defRPr sz="898"/>
            </a:lvl5pPr>
            <a:lvl6pPr marL="2281657" indent="0">
              <a:buNone/>
              <a:defRPr sz="898"/>
            </a:lvl6pPr>
            <a:lvl7pPr marL="2737988" indent="0">
              <a:buNone/>
              <a:defRPr sz="898"/>
            </a:lvl7pPr>
            <a:lvl8pPr marL="3194319" indent="0">
              <a:buNone/>
              <a:defRPr sz="898"/>
            </a:lvl8pPr>
            <a:lvl9pPr marL="3650651" indent="0">
              <a:buNone/>
              <a:defRPr sz="898"/>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101600">
              <a:lnSpc>
                <a:spcPts val="2090"/>
              </a:lnSpc>
            </a:pPr>
            <a:fld id="{81D60167-4931-47E6-BA6A-407CBD079E47}" type="slidenum">
              <a:rPr lang="en-US" smtClean="0"/>
              <a:t>‹#›</a:t>
            </a:fld>
            <a:endParaRPr lang="en-US" dirty="0"/>
          </a:p>
        </p:txBody>
      </p:sp>
    </p:spTree>
    <p:extLst>
      <p:ext uri="{BB962C8B-B14F-4D97-AF65-F5344CB8AC3E}">
        <p14:creationId xmlns:p14="http://schemas.microsoft.com/office/powerpoint/2010/main" val="3684286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8471"/>
            <a:ext cx="8596668" cy="3397297"/>
          </a:xfrm>
        </p:spPr>
        <p:txBody>
          <a:bodyPr anchor="ctr">
            <a:normAutofit/>
          </a:bodyPr>
          <a:lstStyle>
            <a:lvl1pPr algn="l">
              <a:defRPr sz="4392"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62121"/>
            <a:ext cx="8596668" cy="1568053"/>
          </a:xfrm>
        </p:spPr>
        <p:txBody>
          <a:bodyPr anchor="ctr">
            <a:normAutofit/>
          </a:bodyPr>
          <a:lstStyle>
            <a:lvl1pPr marL="0" indent="0" algn="l">
              <a:buNone/>
              <a:defRPr sz="1797">
                <a:solidFill>
                  <a:schemeClr val="tx1">
                    <a:lumMod val="75000"/>
                    <a:lumOff val="25000"/>
                  </a:schemeClr>
                </a:solidFill>
              </a:defRPr>
            </a:lvl1pPr>
            <a:lvl2pPr marL="456331" indent="0">
              <a:buNone/>
              <a:defRPr sz="1797">
                <a:solidFill>
                  <a:schemeClr val="tx1">
                    <a:tint val="75000"/>
                  </a:schemeClr>
                </a:solidFill>
              </a:defRPr>
            </a:lvl2pPr>
            <a:lvl3pPr marL="912663" indent="0">
              <a:buNone/>
              <a:defRPr sz="1597">
                <a:solidFill>
                  <a:schemeClr val="tx1">
                    <a:tint val="75000"/>
                  </a:schemeClr>
                </a:solidFill>
              </a:defRPr>
            </a:lvl3pPr>
            <a:lvl4pPr marL="1368994" indent="0">
              <a:buNone/>
              <a:defRPr sz="1397">
                <a:solidFill>
                  <a:schemeClr val="tx1">
                    <a:tint val="75000"/>
                  </a:schemeClr>
                </a:solidFill>
              </a:defRPr>
            </a:lvl4pPr>
            <a:lvl5pPr marL="1825325" indent="0">
              <a:buNone/>
              <a:defRPr sz="1397">
                <a:solidFill>
                  <a:schemeClr val="tx1">
                    <a:tint val="75000"/>
                  </a:schemeClr>
                </a:solidFill>
              </a:defRPr>
            </a:lvl5pPr>
            <a:lvl6pPr marL="2281657" indent="0">
              <a:buNone/>
              <a:defRPr sz="1397">
                <a:solidFill>
                  <a:schemeClr val="tx1">
                    <a:tint val="75000"/>
                  </a:schemeClr>
                </a:solidFill>
              </a:defRPr>
            </a:lvl6pPr>
            <a:lvl7pPr marL="2737988" indent="0">
              <a:buNone/>
              <a:defRPr sz="1397">
                <a:solidFill>
                  <a:schemeClr val="tx1">
                    <a:tint val="75000"/>
                  </a:schemeClr>
                </a:solidFill>
              </a:defRPr>
            </a:lvl7pPr>
            <a:lvl8pPr marL="3194319" indent="0">
              <a:buNone/>
              <a:defRPr sz="1397">
                <a:solidFill>
                  <a:schemeClr val="tx1">
                    <a:tint val="75000"/>
                  </a:schemeClr>
                </a:solidFill>
              </a:defRPr>
            </a:lvl8pPr>
            <a:lvl9pPr marL="3650651" indent="0">
              <a:buNone/>
              <a:defRPr sz="13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101600">
              <a:lnSpc>
                <a:spcPts val="2090"/>
              </a:lnSpc>
            </a:pPr>
            <a:fld id="{81D60167-4931-47E6-BA6A-407CBD079E47}" type="slidenum">
              <a:rPr lang="en-US" smtClean="0"/>
              <a:t>‹#›</a:t>
            </a:fld>
            <a:endParaRPr lang="en-US" dirty="0"/>
          </a:p>
        </p:txBody>
      </p:sp>
    </p:spTree>
    <p:extLst>
      <p:ext uri="{BB962C8B-B14F-4D97-AF65-F5344CB8AC3E}">
        <p14:creationId xmlns:p14="http://schemas.microsoft.com/office/powerpoint/2010/main" val="1163733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8471"/>
            <a:ext cx="8094134" cy="3017003"/>
          </a:xfrm>
        </p:spPr>
        <p:txBody>
          <a:bodyPr anchor="ctr">
            <a:normAutofit/>
          </a:bodyPr>
          <a:lstStyle>
            <a:lvl1pPr algn="l">
              <a:defRPr sz="4392"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25474"/>
            <a:ext cx="7224524" cy="380294"/>
          </a:xfrm>
        </p:spPr>
        <p:txBody>
          <a:bodyPr anchor="ctr">
            <a:noAutofit/>
          </a:bodyPr>
          <a:lstStyle>
            <a:lvl1pPr marL="0" indent="0">
              <a:buFontTx/>
              <a:buNone/>
              <a:defRPr sz="1597">
                <a:solidFill>
                  <a:schemeClr val="tx1">
                    <a:lumMod val="50000"/>
                    <a:lumOff val="50000"/>
                  </a:schemeClr>
                </a:solidFill>
              </a:defRPr>
            </a:lvl1pPr>
            <a:lvl2pPr marL="456331" indent="0">
              <a:buFontTx/>
              <a:buNone/>
              <a:defRPr/>
            </a:lvl2pPr>
            <a:lvl3pPr marL="912663" indent="0">
              <a:buFontTx/>
              <a:buNone/>
              <a:defRPr/>
            </a:lvl3pPr>
            <a:lvl4pPr marL="1368994" indent="0">
              <a:buFontTx/>
              <a:buNone/>
              <a:defRPr/>
            </a:lvl4pPr>
            <a:lvl5pPr marL="1825325"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62121"/>
            <a:ext cx="8596668" cy="1568053"/>
          </a:xfrm>
        </p:spPr>
        <p:txBody>
          <a:bodyPr anchor="ctr">
            <a:normAutofit/>
          </a:bodyPr>
          <a:lstStyle>
            <a:lvl1pPr marL="0" indent="0" algn="l">
              <a:buNone/>
              <a:defRPr sz="1797">
                <a:solidFill>
                  <a:schemeClr val="tx1">
                    <a:lumMod val="75000"/>
                    <a:lumOff val="25000"/>
                  </a:schemeClr>
                </a:solidFill>
              </a:defRPr>
            </a:lvl1pPr>
            <a:lvl2pPr marL="456331" indent="0">
              <a:buNone/>
              <a:defRPr sz="1797">
                <a:solidFill>
                  <a:schemeClr val="tx1">
                    <a:tint val="75000"/>
                  </a:schemeClr>
                </a:solidFill>
              </a:defRPr>
            </a:lvl2pPr>
            <a:lvl3pPr marL="912663" indent="0">
              <a:buNone/>
              <a:defRPr sz="1597">
                <a:solidFill>
                  <a:schemeClr val="tx1">
                    <a:tint val="75000"/>
                  </a:schemeClr>
                </a:solidFill>
              </a:defRPr>
            </a:lvl3pPr>
            <a:lvl4pPr marL="1368994" indent="0">
              <a:buNone/>
              <a:defRPr sz="1397">
                <a:solidFill>
                  <a:schemeClr val="tx1">
                    <a:tint val="75000"/>
                  </a:schemeClr>
                </a:solidFill>
              </a:defRPr>
            </a:lvl4pPr>
            <a:lvl5pPr marL="1825325" indent="0">
              <a:buNone/>
              <a:defRPr sz="1397">
                <a:solidFill>
                  <a:schemeClr val="tx1">
                    <a:tint val="75000"/>
                  </a:schemeClr>
                </a:solidFill>
              </a:defRPr>
            </a:lvl5pPr>
            <a:lvl6pPr marL="2281657" indent="0">
              <a:buNone/>
              <a:defRPr sz="1397">
                <a:solidFill>
                  <a:schemeClr val="tx1">
                    <a:tint val="75000"/>
                  </a:schemeClr>
                </a:solidFill>
              </a:defRPr>
            </a:lvl6pPr>
            <a:lvl7pPr marL="2737988" indent="0">
              <a:buNone/>
              <a:defRPr sz="1397">
                <a:solidFill>
                  <a:schemeClr val="tx1">
                    <a:tint val="75000"/>
                  </a:schemeClr>
                </a:solidFill>
              </a:defRPr>
            </a:lvl7pPr>
            <a:lvl8pPr marL="3194319" indent="0">
              <a:buNone/>
              <a:defRPr sz="1397">
                <a:solidFill>
                  <a:schemeClr val="tx1">
                    <a:tint val="75000"/>
                  </a:schemeClr>
                </a:solidFill>
              </a:defRPr>
            </a:lvl8pPr>
            <a:lvl9pPr marL="3650651" indent="0">
              <a:buNone/>
              <a:defRPr sz="13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101600">
              <a:lnSpc>
                <a:spcPts val="2090"/>
              </a:lnSpc>
            </a:pPr>
            <a:fld id="{81D60167-4931-47E6-BA6A-407CBD079E47}" type="slidenum">
              <a:rPr lang="en-US" smtClean="0"/>
              <a:t>‹#›</a:t>
            </a:fld>
            <a:endParaRPr lang="en-US" dirty="0"/>
          </a:p>
        </p:txBody>
      </p:sp>
      <p:sp>
        <p:nvSpPr>
          <p:cNvPr id="20" name="TextBox 19"/>
          <p:cNvSpPr txBox="1"/>
          <p:nvPr/>
        </p:nvSpPr>
        <p:spPr>
          <a:xfrm>
            <a:off x="541870" y="788914"/>
            <a:ext cx="609600" cy="583693"/>
          </a:xfrm>
          <a:prstGeom prst="rect">
            <a:avLst/>
          </a:prstGeom>
        </p:spPr>
        <p:txBody>
          <a:bodyPr vert="horz" lIns="91271" tIns="45635" rIns="91271" bIns="45635" rtlCol="0" anchor="ctr">
            <a:noAutofit/>
          </a:bodyPr>
          <a:lstStyle/>
          <a:p>
            <a:pPr lvl="0"/>
            <a:r>
              <a:rPr lang="en-US" sz="7985"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1211"/>
            <a:ext cx="609600" cy="583693"/>
          </a:xfrm>
          <a:prstGeom prst="rect">
            <a:avLst/>
          </a:prstGeom>
        </p:spPr>
        <p:txBody>
          <a:bodyPr vert="horz" lIns="91271" tIns="45635" rIns="91271" bIns="45635" rtlCol="0" anchor="ctr">
            <a:noAutofit/>
          </a:bodyPr>
          <a:lstStyle/>
          <a:p>
            <a:pPr lvl="0"/>
            <a:r>
              <a:rPr lang="en-US" sz="7985"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33676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28410"/>
            <a:ext cx="8596668" cy="2590654"/>
          </a:xfrm>
        </p:spPr>
        <p:txBody>
          <a:bodyPr anchor="b">
            <a:normAutofit/>
          </a:bodyPr>
          <a:lstStyle>
            <a:lvl1pPr algn="l">
              <a:defRPr sz="4392"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19064"/>
            <a:ext cx="8596668" cy="1511110"/>
          </a:xfrm>
        </p:spPr>
        <p:txBody>
          <a:bodyPr anchor="t">
            <a:normAutofit/>
          </a:bodyPr>
          <a:lstStyle>
            <a:lvl1pPr marL="0" indent="0" algn="l">
              <a:buNone/>
              <a:defRPr sz="1797">
                <a:solidFill>
                  <a:schemeClr val="tx1">
                    <a:lumMod val="75000"/>
                    <a:lumOff val="25000"/>
                  </a:schemeClr>
                </a:solidFill>
              </a:defRPr>
            </a:lvl1pPr>
            <a:lvl2pPr marL="456331" indent="0">
              <a:buNone/>
              <a:defRPr sz="1797">
                <a:solidFill>
                  <a:schemeClr val="tx1">
                    <a:tint val="75000"/>
                  </a:schemeClr>
                </a:solidFill>
              </a:defRPr>
            </a:lvl2pPr>
            <a:lvl3pPr marL="912663" indent="0">
              <a:buNone/>
              <a:defRPr sz="1597">
                <a:solidFill>
                  <a:schemeClr val="tx1">
                    <a:tint val="75000"/>
                  </a:schemeClr>
                </a:solidFill>
              </a:defRPr>
            </a:lvl3pPr>
            <a:lvl4pPr marL="1368994" indent="0">
              <a:buNone/>
              <a:defRPr sz="1397">
                <a:solidFill>
                  <a:schemeClr val="tx1">
                    <a:tint val="75000"/>
                  </a:schemeClr>
                </a:solidFill>
              </a:defRPr>
            </a:lvl4pPr>
            <a:lvl5pPr marL="1825325" indent="0">
              <a:buNone/>
              <a:defRPr sz="1397">
                <a:solidFill>
                  <a:schemeClr val="tx1">
                    <a:tint val="75000"/>
                  </a:schemeClr>
                </a:solidFill>
              </a:defRPr>
            </a:lvl5pPr>
            <a:lvl6pPr marL="2281657" indent="0">
              <a:buNone/>
              <a:defRPr sz="1397">
                <a:solidFill>
                  <a:schemeClr val="tx1">
                    <a:tint val="75000"/>
                  </a:schemeClr>
                </a:solidFill>
              </a:defRPr>
            </a:lvl6pPr>
            <a:lvl7pPr marL="2737988" indent="0">
              <a:buNone/>
              <a:defRPr sz="1397">
                <a:solidFill>
                  <a:schemeClr val="tx1">
                    <a:tint val="75000"/>
                  </a:schemeClr>
                </a:solidFill>
              </a:defRPr>
            </a:lvl7pPr>
            <a:lvl8pPr marL="3194319" indent="0">
              <a:buNone/>
              <a:defRPr sz="1397">
                <a:solidFill>
                  <a:schemeClr val="tx1">
                    <a:tint val="75000"/>
                  </a:schemeClr>
                </a:solidFill>
              </a:defRPr>
            </a:lvl8pPr>
            <a:lvl9pPr marL="3650651" indent="0">
              <a:buNone/>
              <a:defRPr sz="13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101600">
              <a:lnSpc>
                <a:spcPts val="2090"/>
              </a:lnSpc>
            </a:pPr>
            <a:fld id="{81D60167-4931-47E6-BA6A-407CBD079E47}" type="slidenum">
              <a:rPr lang="en-US" smtClean="0"/>
              <a:t>‹#›</a:t>
            </a:fld>
            <a:endParaRPr lang="en-US" dirty="0"/>
          </a:p>
        </p:txBody>
      </p:sp>
    </p:spTree>
    <p:extLst>
      <p:ext uri="{BB962C8B-B14F-4D97-AF65-F5344CB8AC3E}">
        <p14:creationId xmlns:p14="http://schemas.microsoft.com/office/powerpoint/2010/main" val="84628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8471"/>
            <a:ext cx="8094134" cy="3017003"/>
          </a:xfrm>
        </p:spPr>
        <p:txBody>
          <a:bodyPr anchor="ctr">
            <a:normAutofit/>
          </a:bodyPr>
          <a:lstStyle>
            <a:lvl1pPr algn="l">
              <a:defRPr sz="4392"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3" y="4005768"/>
            <a:ext cx="8596669" cy="513296"/>
          </a:xfrm>
        </p:spPr>
        <p:txBody>
          <a:bodyPr anchor="b">
            <a:noAutofit/>
          </a:bodyPr>
          <a:lstStyle>
            <a:lvl1pPr marL="0" indent="0">
              <a:buFontTx/>
              <a:buNone/>
              <a:defRPr sz="2395">
                <a:solidFill>
                  <a:schemeClr val="tx1">
                    <a:lumMod val="75000"/>
                    <a:lumOff val="25000"/>
                  </a:schemeClr>
                </a:solidFill>
              </a:defRPr>
            </a:lvl1pPr>
            <a:lvl2pPr marL="456331" indent="0">
              <a:buFontTx/>
              <a:buNone/>
              <a:defRPr/>
            </a:lvl2pPr>
            <a:lvl3pPr marL="912663" indent="0">
              <a:buFontTx/>
              <a:buNone/>
              <a:defRPr/>
            </a:lvl3pPr>
            <a:lvl4pPr marL="1368994" indent="0">
              <a:buFontTx/>
              <a:buNone/>
              <a:defRPr/>
            </a:lvl4pPr>
            <a:lvl5pPr marL="1825325"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19064"/>
            <a:ext cx="8596668" cy="1511110"/>
          </a:xfrm>
        </p:spPr>
        <p:txBody>
          <a:bodyPr anchor="t">
            <a:normAutofit/>
          </a:bodyPr>
          <a:lstStyle>
            <a:lvl1pPr marL="0" indent="0" algn="l">
              <a:buNone/>
              <a:defRPr sz="1797">
                <a:solidFill>
                  <a:schemeClr val="tx1">
                    <a:lumMod val="50000"/>
                    <a:lumOff val="50000"/>
                  </a:schemeClr>
                </a:solidFill>
              </a:defRPr>
            </a:lvl1pPr>
            <a:lvl2pPr marL="456331" indent="0">
              <a:buNone/>
              <a:defRPr sz="1797">
                <a:solidFill>
                  <a:schemeClr val="tx1">
                    <a:tint val="75000"/>
                  </a:schemeClr>
                </a:solidFill>
              </a:defRPr>
            </a:lvl2pPr>
            <a:lvl3pPr marL="912663" indent="0">
              <a:buNone/>
              <a:defRPr sz="1597">
                <a:solidFill>
                  <a:schemeClr val="tx1">
                    <a:tint val="75000"/>
                  </a:schemeClr>
                </a:solidFill>
              </a:defRPr>
            </a:lvl3pPr>
            <a:lvl4pPr marL="1368994" indent="0">
              <a:buNone/>
              <a:defRPr sz="1397">
                <a:solidFill>
                  <a:schemeClr val="tx1">
                    <a:tint val="75000"/>
                  </a:schemeClr>
                </a:solidFill>
              </a:defRPr>
            </a:lvl4pPr>
            <a:lvl5pPr marL="1825325" indent="0">
              <a:buNone/>
              <a:defRPr sz="1397">
                <a:solidFill>
                  <a:schemeClr val="tx1">
                    <a:tint val="75000"/>
                  </a:schemeClr>
                </a:solidFill>
              </a:defRPr>
            </a:lvl5pPr>
            <a:lvl6pPr marL="2281657" indent="0">
              <a:buNone/>
              <a:defRPr sz="1397">
                <a:solidFill>
                  <a:schemeClr val="tx1">
                    <a:tint val="75000"/>
                  </a:schemeClr>
                </a:solidFill>
              </a:defRPr>
            </a:lvl6pPr>
            <a:lvl7pPr marL="2737988" indent="0">
              <a:buNone/>
              <a:defRPr sz="1397">
                <a:solidFill>
                  <a:schemeClr val="tx1">
                    <a:tint val="75000"/>
                  </a:schemeClr>
                </a:solidFill>
              </a:defRPr>
            </a:lvl7pPr>
            <a:lvl8pPr marL="3194319" indent="0">
              <a:buNone/>
              <a:defRPr sz="1397">
                <a:solidFill>
                  <a:schemeClr val="tx1">
                    <a:tint val="75000"/>
                  </a:schemeClr>
                </a:solidFill>
              </a:defRPr>
            </a:lvl8pPr>
            <a:lvl9pPr marL="3650651" indent="0">
              <a:buNone/>
              <a:defRPr sz="13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101600">
              <a:lnSpc>
                <a:spcPts val="2090"/>
              </a:lnSpc>
            </a:pPr>
            <a:fld id="{81D60167-4931-47E6-BA6A-407CBD079E47}" type="slidenum">
              <a:rPr lang="en-US" smtClean="0"/>
              <a:t>‹#›</a:t>
            </a:fld>
            <a:endParaRPr lang="en-US" dirty="0"/>
          </a:p>
        </p:txBody>
      </p:sp>
      <p:sp>
        <p:nvSpPr>
          <p:cNvPr id="24" name="TextBox 23"/>
          <p:cNvSpPr txBox="1"/>
          <p:nvPr/>
        </p:nvSpPr>
        <p:spPr>
          <a:xfrm>
            <a:off x="541870" y="788914"/>
            <a:ext cx="609600" cy="583693"/>
          </a:xfrm>
          <a:prstGeom prst="rect">
            <a:avLst/>
          </a:prstGeom>
        </p:spPr>
        <p:txBody>
          <a:bodyPr vert="horz" lIns="91271" tIns="45635" rIns="91271" bIns="45635" rtlCol="0" anchor="ctr">
            <a:noAutofit/>
          </a:bodyPr>
          <a:lstStyle/>
          <a:p>
            <a:pPr lvl="0"/>
            <a:r>
              <a:rPr lang="en-US" sz="7985"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1211"/>
            <a:ext cx="609600" cy="583693"/>
          </a:xfrm>
          <a:prstGeom prst="rect">
            <a:avLst/>
          </a:prstGeom>
        </p:spPr>
        <p:txBody>
          <a:bodyPr vert="horz" lIns="91271" tIns="45635" rIns="91271" bIns="45635" rtlCol="0" anchor="ctr">
            <a:noAutofit/>
          </a:bodyPr>
          <a:lstStyle/>
          <a:p>
            <a:pPr lvl="0"/>
            <a:r>
              <a:rPr lang="en-US" sz="7985"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22243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8471"/>
            <a:ext cx="8588203" cy="3017003"/>
          </a:xfrm>
        </p:spPr>
        <p:txBody>
          <a:bodyPr anchor="ctr">
            <a:normAutofit/>
          </a:bodyPr>
          <a:lstStyle>
            <a:lvl1pPr algn="l">
              <a:defRPr sz="4392"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3" y="4005768"/>
            <a:ext cx="8596669" cy="513296"/>
          </a:xfrm>
        </p:spPr>
        <p:txBody>
          <a:bodyPr anchor="b">
            <a:noAutofit/>
          </a:bodyPr>
          <a:lstStyle>
            <a:lvl1pPr marL="0" indent="0">
              <a:buFontTx/>
              <a:buNone/>
              <a:defRPr sz="2395">
                <a:solidFill>
                  <a:schemeClr val="accent1"/>
                </a:solidFill>
              </a:defRPr>
            </a:lvl1pPr>
            <a:lvl2pPr marL="456331" indent="0">
              <a:buFontTx/>
              <a:buNone/>
              <a:defRPr/>
            </a:lvl2pPr>
            <a:lvl3pPr marL="912663" indent="0">
              <a:buFontTx/>
              <a:buNone/>
              <a:defRPr/>
            </a:lvl3pPr>
            <a:lvl4pPr marL="1368994" indent="0">
              <a:buFontTx/>
              <a:buNone/>
              <a:defRPr/>
            </a:lvl4pPr>
            <a:lvl5pPr marL="1825325"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19064"/>
            <a:ext cx="8596668" cy="1511110"/>
          </a:xfrm>
        </p:spPr>
        <p:txBody>
          <a:bodyPr anchor="t">
            <a:normAutofit/>
          </a:bodyPr>
          <a:lstStyle>
            <a:lvl1pPr marL="0" indent="0" algn="l">
              <a:buNone/>
              <a:defRPr sz="1797">
                <a:solidFill>
                  <a:schemeClr val="tx1">
                    <a:lumMod val="50000"/>
                    <a:lumOff val="50000"/>
                  </a:schemeClr>
                </a:solidFill>
              </a:defRPr>
            </a:lvl1pPr>
            <a:lvl2pPr marL="456331" indent="0">
              <a:buNone/>
              <a:defRPr sz="1797">
                <a:solidFill>
                  <a:schemeClr val="tx1">
                    <a:tint val="75000"/>
                  </a:schemeClr>
                </a:solidFill>
              </a:defRPr>
            </a:lvl2pPr>
            <a:lvl3pPr marL="912663" indent="0">
              <a:buNone/>
              <a:defRPr sz="1597">
                <a:solidFill>
                  <a:schemeClr val="tx1">
                    <a:tint val="75000"/>
                  </a:schemeClr>
                </a:solidFill>
              </a:defRPr>
            </a:lvl3pPr>
            <a:lvl4pPr marL="1368994" indent="0">
              <a:buNone/>
              <a:defRPr sz="1397">
                <a:solidFill>
                  <a:schemeClr val="tx1">
                    <a:tint val="75000"/>
                  </a:schemeClr>
                </a:solidFill>
              </a:defRPr>
            </a:lvl4pPr>
            <a:lvl5pPr marL="1825325" indent="0">
              <a:buNone/>
              <a:defRPr sz="1397">
                <a:solidFill>
                  <a:schemeClr val="tx1">
                    <a:tint val="75000"/>
                  </a:schemeClr>
                </a:solidFill>
              </a:defRPr>
            </a:lvl5pPr>
            <a:lvl6pPr marL="2281657" indent="0">
              <a:buNone/>
              <a:defRPr sz="1397">
                <a:solidFill>
                  <a:schemeClr val="tx1">
                    <a:tint val="75000"/>
                  </a:schemeClr>
                </a:solidFill>
              </a:defRPr>
            </a:lvl6pPr>
            <a:lvl7pPr marL="2737988" indent="0">
              <a:buNone/>
              <a:defRPr sz="1397">
                <a:solidFill>
                  <a:schemeClr val="tx1">
                    <a:tint val="75000"/>
                  </a:schemeClr>
                </a:solidFill>
              </a:defRPr>
            </a:lvl7pPr>
            <a:lvl8pPr marL="3194319" indent="0">
              <a:buNone/>
              <a:defRPr sz="1397">
                <a:solidFill>
                  <a:schemeClr val="tx1">
                    <a:tint val="75000"/>
                  </a:schemeClr>
                </a:solidFill>
              </a:defRPr>
            </a:lvl8pPr>
            <a:lvl9pPr marL="3650651" indent="0">
              <a:buNone/>
              <a:defRPr sz="13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101600">
              <a:lnSpc>
                <a:spcPts val="2090"/>
              </a:lnSpc>
            </a:pPr>
            <a:fld id="{81D60167-4931-47E6-BA6A-407CBD079E47}" type="slidenum">
              <a:rPr lang="en-US" smtClean="0"/>
              <a:t>‹#›</a:t>
            </a:fld>
            <a:endParaRPr lang="en-US" dirty="0"/>
          </a:p>
        </p:txBody>
      </p:sp>
    </p:spTree>
    <p:extLst>
      <p:ext uri="{BB962C8B-B14F-4D97-AF65-F5344CB8AC3E}">
        <p14:creationId xmlns:p14="http://schemas.microsoft.com/office/powerpoint/2010/main" val="2851626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143879"/>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5/20/2023</a:t>
            </a:fld>
            <a:endParaRPr lang="en-US" dirty="0"/>
          </a:p>
        </p:txBody>
      </p:sp>
      <p:sp>
        <p:nvSpPr>
          <p:cNvPr id="6" name="Holder 6"/>
          <p:cNvSpPr>
            <a:spLocks noGrp="1"/>
          </p:cNvSpPr>
          <p:nvPr>
            <p:ph type="sldNum" sz="quarter" idx="7"/>
          </p:nvPr>
        </p:nvSpPr>
        <p:spPr/>
        <p:txBody>
          <a:bodyPr lIns="0" tIns="0" rIns="0" bIns="0"/>
          <a:lstStyle>
            <a:lvl1pPr>
              <a:defRPr sz="1800" b="1" i="0">
                <a:solidFill>
                  <a:schemeClr val="tx1"/>
                </a:solidFill>
                <a:latin typeface="Arial"/>
                <a:cs typeface="Arial"/>
              </a:defRPr>
            </a:lvl1pPr>
          </a:lstStyle>
          <a:p>
            <a:pPr marL="101600">
              <a:lnSpc>
                <a:spcPts val="2090"/>
              </a:lnSpc>
            </a:pPr>
            <a:fld id="{81D60167-4931-47E6-BA6A-407CBD079E47}" type="slidenum">
              <a:rPr dirty="0"/>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101600">
              <a:lnSpc>
                <a:spcPts val="2090"/>
              </a:lnSpc>
            </a:pPr>
            <a:fld id="{81D60167-4931-47E6-BA6A-407CBD079E47}" type="slidenum">
              <a:rPr lang="en-US" smtClean="0"/>
              <a:t>‹#›</a:t>
            </a:fld>
            <a:endParaRPr lang="en-US" dirty="0"/>
          </a:p>
        </p:txBody>
      </p:sp>
    </p:spTree>
    <p:extLst>
      <p:ext uri="{BB962C8B-B14F-4D97-AF65-F5344CB8AC3E}">
        <p14:creationId xmlns:p14="http://schemas.microsoft.com/office/powerpoint/2010/main" val="964352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8471"/>
            <a:ext cx="1304743" cy="5241726"/>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8471"/>
            <a:ext cx="7060150" cy="5241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101600">
              <a:lnSpc>
                <a:spcPts val="2090"/>
              </a:lnSpc>
            </a:pPr>
            <a:fld id="{81D60167-4931-47E6-BA6A-407CBD079E47}" type="slidenum">
              <a:rPr lang="en-US" smtClean="0"/>
              <a:t>‹#›</a:t>
            </a:fld>
            <a:endParaRPr lang="en-US" dirty="0"/>
          </a:p>
        </p:txBody>
      </p:sp>
    </p:spTree>
    <p:extLst>
      <p:ext uri="{BB962C8B-B14F-4D97-AF65-F5344CB8AC3E}">
        <p14:creationId xmlns:p14="http://schemas.microsoft.com/office/powerpoint/2010/main" val="777749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143879"/>
                </a:solidFill>
                <a:latin typeface="Arial"/>
                <a:cs typeface="Arial"/>
              </a:defRPr>
            </a:lvl1pPr>
          </a:lstStyle>
          <a:p>
            <a:endParaRPr/>
          </a:p>
        </p:txBody>
      </p:sp>
      <p:sp>
        <p:nvSpPr>
          <p:cNvPr id="3" name="Holder 3"/>
          <p:cNvSpPr>
            <a:spLocks noGrp="1"/>
          </p:cNvSpPr>
          <p:nvPr>
            <p:ph sz="half" idx="2"/>
          </p:nvPr>
        </p:nvSpPr>
        <p:spPr>
          <a:xfrm>
            <a:off x="1553842" y="1590550"/>
            <a:ext cx="3973829" cy="3439160"/>
          </a:xfrm>
          <a:prstGeom prst="rect">
            <a:avLst/>
          </a:prstGeom>
        </p:spPr>
        <p:txBody>
          <a:bodyPr wrap="square" lIns="0" tIns="0" rIns="0" bIns="0">
            <a:spAutoFit/>
          </a:bodyPr>
          <a:lstStyle>
            <a:lvl1pPr>
              <a:defRPr sz="2800" b="0" i="0">
                <a:solidFill>
                  <a:schemeClr val="tx1"/>
                </a:solidFill>
                <a:latin typeface="Arial"/>
                <a:cs typeface="Arial"/>
              </a:defRPr>
            </a:lvl1pPr>
          </a:lstStyle>
          <a:p>
            <a:endParaRPr/>
          </a:p>
        </p:txBody>
      </p:sp>
      <p:sp>
        <p:nvSpPr>
          <p:cNvPr id="4" name="Holder 4"/>
          <p:cNvSpPr>
            <a:spLocks noGrp="1"/>
          </p:cNvSpPr>
          <p:nvPr>
            <p:ph sz="half" idx="3"/>
          </p:nvPr>
        </p:nvSpPr>
        <p:spPr>
          <a:xfrm>
            <a:off x="6278880" y="1574419"/>
            <a:ext cx="5303520" cy="45178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5/20/2023</a:t>
            </a:fld>
            <a:endParaRPr lang="en-US" dirty="0"/>
          </a:p>
        </p:txBody>
      </p:sp>
      <p:sp>
        <p:nvSpPr>
          <p:cNvPr id="7" name="Holder 7"/>
          <p:cNvSpPr>
            <a:spLocks noGrp="1"/>
          </p:cNvSpPr>
          <p:nvPr>
            <p:ph type="sldNum" sz="quarter" idx="7"/>
          </p:nvPr>
        </p:nvSpPr>
        <p:spPr/>
        <p:txBody>
          <a:bodyPr lIns="0" tIns="0" rIns="0" bIns="0"/>
          <a:lstStyle>
            <a:lvl1pPr>
              <a:defRPr sz="1800" b="1" i="0">
                <a:solidFill>
                  <a:schemeClr val="tx1"/>
                </a:solidFill>
                <a:latin typeface="Arial"/>
                <a:cs typeface="Arial"/>
              </a:defRPr>
            </a:lvl1pPr>
          </a:lstStyle>
          <a:p>
            <a:pPr marL="101600">
              <a:lnSpc>
                <a:spcPts val="2090"/>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143879"/>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5/20/2023</a:t>
            </a:fld>
            <a:endParaRPr lang="en-US" dirty="0"/>
          </a:p>
        </p:txBody>
      </p:sp>
      <p:sp>
        <p:nvSpPr>
          <p:cNvPr id="5" name="Holder 5"/>
          <p:cNvSpPr>
            <a:spLocks noGrp="1"/>
          </p:cNvSpPr>
          <p:nvPr>
            <p:ph type="sldNum" sz="quarter" idx="7"/>
          </p:nvPr>
        </p:nvSpPr>
        <p:spPr/>
        <p:txBody>
          <a:bodyPr lIns="0" tIns="0" rIns="0" bIns="0"/>
          <a:lstStyle>
            <a:lvl1pPr>
              <a:defRPr sz="1800" b="1" i="0">
                <a:solidFill>
                  <a:schemeClr val="tx1"/>
                </a:solidFill>
                <a:latin typeface="Arial"/>
                <a:cs typeface="Arial"/>
              </a:defRPr>
            </a:lvl1pPr>
          </a:lstStyle>
          <a:p>
            <a:pPr marL="101600">
              <a:lnSpc>
                <a:spcPts val="2090"/>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5/20/2023</a:t>
            </a:fld>
            <a:endParaRPr lang="en-US" dirty="0"/>
          </a:p>
        </p:txBody>
      </p:sp>
      <p:sp>
        <p:nvSpPr>
          <p:cNvPr id="4" name="Holder 4"/>
          <p:cNvSpPr>
            <a:spLocks noGrp="1"/>
          </p:cNvSpPr>
          <p:nvPr>
            <p:ph type="sldNum" sz="quarter" idx="7"/>
          </p:nvPr>
        </p:nvSpPr>
        <p:spPr/>
        <p:txBody>
          <a:bodyPr lIns="0" tIns="0" rIns="0" bIns="0"/>
          <a:lstStyle>
            <a:lvl1pPr>
              <a:defRPr sz="1800" b="1" i="0">
                <a:solidFill>
                  <a:schemeClr val="tx1"/>
                </a:solidFill>
                <a:latin typeface="Arial"/>
                <a:cs typeface="Arial"/>
              </a:defRPr>
            </a:lvl1pPr>
          </a:lstStyle>
          <a:p>
            <a:pPr marL="101600">
              <a:lnSpc>
                <a:spcPts val="2090"/>
              </a:lnSpc>
            </a:pPr>
            <a:fld id="{81D60167-4931-47E6-BA6A-407CBD079E47}" type="slidenum">
              <a:rPr dirty="0"/>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51"/>
            <a:ext cx="12192000" cy="6853751"/>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0081"/>
            <a:ext cx="7766936" cy="1643253"/>
          </a:xfrm>
        </p:spPr>
        <p:txBody>
          <a:bodyPr anchor="b">
            <a:noAutofit/>
          </a:bodyPr>
          <a:lstStyle>
            <a:lvl1pPr algn="r">
              <a:defRPr sz="539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43332"/>
            <a:ext cx="7766936" cy="1094868"/>
          </a:xfrm>
        </p:spPr>
        <p:txBody>
          <a:bodyPr anchor="t"/>
          <a:lstStyle>
            <a:lvl1pPr marL="0" indent="0" algn="r">
              <a:buNone/>
              <a:defRPr>
                <a:solidFill>
                  <a:schemeClr val="tx1">
                    <a:lumMod val="50000"/>
                    <a:lumOff val="50000"/>
                  </a:schemeClr>
                </a:solidFill>
              </a:defRPr>
            </a:lvl1pPr>
            <a:lvl2pPr marL="456331" indent="0" algn="ctr">
              <a:buNone/>
              <a:defRPr>
                <a:solidFill>
                  <a:schemeClr val="tx1">
                    <a:tint val="75000"/>
                  </a:schemeClr>
                </a:solidFill>
              </a:defRPr>
            </a:lvl2pPr>
            <a:lvl3pPr marL="912663" indent="0" algn="ctr">
              <a:buNone/>
              <a:defRPr>
                <a:solidFill>
                  <a:schemeClr val="tx1">
                    <a:tint val="75000"/>
                  </a:schemeClr>
                </a:solidFill>
              </a:defRPr>
            </a:lvl3pPr>
            <a:lvl4pPr marL="1368994" indent="0" algn="ctr">
              <a:buNone/>
              <a:defRPr>
                <a:solidFill>
                  <a:schemeClr val="tx1">
                    <a:tint val="75000"/>
                  </a:schemeClr>
                </a:solidFill>
              </a:defRPr>
            </a:lvl4pPr>
            <a:lvl5pPr marL="1825325" indent="0" algn="ctr">
              <a:buNone/>
              <a:defRPr>
                <a:solidFill>
                  <a:schemeClr val="tx1">
                    <a:tint val="75000"/>
                  </a:schemeClr>
                </a:solidFill>
              </a:defRPr>
            </a:lvl5pPr>
            <a:lvl6pPr marL="2281657" indent="0" algn="ctr">
              <a:buNone/>
              <a:defRPr>
                <a:solidFill>
                  <a:schemeClr val="tx1">
                    <a:tint val="75000"/>
                  </a:schemeClr>
                </a:solidFill>
              </a:defRPr>
            </a:lvl6pPr>
            <a:lvl7pPr marL="2737988" indent="0" algn="ctr">
              <a:buNone/>
              <a:defRPr>
                <a:solidFill>
                  <a:schemeClr val="tx1">
                    <a:tint val="75000"/>
                  </a:schemeClr>
                </a:solidFill>
              </a:defRPr>
            </a:lvl7pPr>
            <a:lvl8pPr marL="3194319" indent="0" algn="ctr">
              <a:buNone/>
              <a:defRPr>
                <a:solidFill>
                  <a:schemeClr val="tx1">
                    <a:tint val="75000"/>
                  </a:schemeClr>
                </a:solidFill>
              </a:defRPr>
            </a:lvl8pPr>
            <a:lvl9pPr marL="3650651"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101600">
              <a:lnSpc>
                <a:spcPts val="2090"/>
              </a:lnSpc>
            </a:pPr>
            <a:fld id="{81D60167-4931-47E6-BA6A-407CBD079E47}" type="slidenum">
              <a:rPr lang="en-US" smtClean="0"/>
              <a:t>‹#›</a:t>
            </a:fld>
            <a:endParaRPr lang="en-US" dirty="0"/>
          </a:p>
        </p:txBody>
      </p:sp>
    </p:spTree>
    <p:extLst>
      <p:ext uri="{BB962C8B-B14F-4D97-AF65-F5344CB8AC3E}">
        <p14:creationId xmlns:p14="http://schemas.microsoft.com/office/powerpoint/2010/main" val="1678570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93"/>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101600">
              <a:lnSpc>
                <a:spcPts val="2090"/>
              </a:lnSpc>
            </a:pPr>
            <a:fld id="{81D60167-4931-47E6-BA6A-407CBD079E47}" type="slidenum">
              <a:rPr lang="en-US" smtClean="0"/>
              <a:t>‹#›</a:t>
            </a:fld>
            <a:endParaRPr lang="en-US" dirty="0"/>
          </a:p>
        </p:txBody>
      </p:sp>
    </p:spTree>
    <p:extLst>
      <p:ext uri="{BB962C8B-B14F-4D97-AF65-F5344CB8AC3E}">
        <p14:creationId xmlns:p14="http://schemas.microsoft.com/office/powerpoint/2010/main" val="3664810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695866"/>
            <a:ext cx="8596668" cy="1823198"/>
          </a:xfrm>
        </p:spPr>
        <p:txBody>
          <a:bodyPr anchor="b"/>
          <a:lstStyle>
            <a:lvl1pPr algn="l">
              <a:defRPr sz="3992"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19064"/>
            <a:ext cx="8596668" cy="858807"/>
          </a:xfrm>
        </p:spPr>
        <p:txBody>
          <a:bodyPr anchor="t"/>
          <a:lstStyle>
            <a:lvl1pPr marL="0" indent="0" algn="l">
              <a:buNone/>
              <a:defRPr sz="1996">
                <a:solidFill>
                  <a:schemeClr val="tx1">
                    <a:lumMod val="50000"/>
                    <a:lumOff val="50000"/>
                  </a:schemeClr>
                </a:solidFill>
              </a:defRPr>
            </a:lvl1pPr>
            <a:lvl2pPr marL="456331" indent="0">
              <a:buNone/>
              <a:defRPr sz="1797">
                <a:solidFill>
                  <a:schemeClr val="tx1">
                    <a:tint val="75000"/>
                  </a:schemeClr>
                </a:solidFill>
              </a:defRPr>
            </a:lvl2pPr>
            <a:lvl3pPr marL="912663" indent="0">
              <a:buNone/>
              <a:defRPr sz="1597">
                <a:solidFill>
                  <a:schemeClr val="tx1">
                    <a:tint val="75000"/>
                  </a:schemeClr>
                </a:solidFill>
              </a:defRPr>
            </a:lvl3pPr>
            <a:lvl4pPr marL="1368994" indent="0">
              <a:buNone/>
              <a:defRPr sz="1397">
                <a:solidFill>
                  <a:schemeClr val="tx1">
                    <a:tint val="75000"/>
                  </a:schemeClr>
                </a:solidFill>
              </a:defRPr>
            </a:lvl4pPr>
            <a:lvl5pPr marL="1825325" indent="0">
              <a:buNone/>
              <a:defRPr sz="1397">
                <a:solidFill>
                  <a:schemeClr val="tx1">
                    <a:tint val="75000"/>
                  </a:schemeClr>
                </a:solidFill>
              </a:defRPr>
            </a:lvl5pPr>
            <a:lvl6pPr marL="2281657" indent="0">
              <a:buNone/>
              <a:defRPr sz="1397">
                <a:solidFill>
                  <a:schemeClr val="tx1">
                    <a:tint val="75000"/>
                  </a:schemeClr>
                </a:solidFill>
              </a:defRPr>
            </a:lvl6pPr>
            <a:lvl7pPr marL="2737988" indent="0">
              <a:buNone/>
              <a:defRPr sz="1397">
                <a:solidFill>
                  <a:schemeClr val="tx1">
                    <a:tint val="75000"/>
                  </a:schemeClr>
                </a:solidFill>
              </a:defRPr>
            </a:lvl7pPr>
            <a:lvl8pPr marL="3194319" indent="0">
              <a:buNone/>
              <a:defRPr sz="1397">
                <a:solidFill>
                  <a:schemeClr val="tx1">
                    <a:tint val="75000"/>
                  </a:schemeClr>
                </a:solidFill>
              </a:defRPr>
            </a:lvl8pPr>
            <a:lvl9pPr marL="3650651" indent="0">
              <a:buNone/>
              <a:defRPr sz="13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101600">
              <a:lnSpc>
                <a:spcPts val="2090"/>
              </a:lnSpc>
            </a:pPr>
            <a:fld id="{81D60167-4931-47E6-BA6A-407CBD079E47}" type="slidenum">
              <a:rPr lang="en-US" smtClean="0"/>
              <a:t>‹#›</a:t>
            </a:fld>
            <a:endParaRPr lang="en-US" dirty="0"/>
          </a:p>
        </p:txBody>
      </p:sp>
    </p:spTree>
    <p:extLst>
      <p:ext uri="{BB962C8B-B14F-4D97-AF65-F5344CB8AC3E}">
        <p14:creationId xmlns:p14="http://schemas.microsoft.com/office/powerpoint/2010/main" val="2153090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56588"/>
            <a:ext cx="4184035" cy="3873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56589"/>
            <a:ext cx="4184034" cy="387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101600">
              <a:lnSpc>
                <a:spcPts val="2090"/>
              </a:lnSpc>
            </a:pPr>
            <a:fld id="{81D60167-4931-47E6-BA6A-407CBD079E47}" type="slidenum">
              <a:rPr lang="en-US" smtClean="0"/>
              <a:t>‹#›</a:t>
            </a:fld>
            <a:endParaRPr lang="en-US" dirty="0"/>
          </a:p>
        </p:txBody>
      </p:sp>
    </p:spTree>
    <p:extLst>
      <p:ext uri="{BB962C8B-B14F-4D97-AF65-F5344CB8AC3E}">
        <p14:creationId xmlns:p14="http://schemas.microsoft.com/office/powerpoint/2010/main" val="3734840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065530" cy="6845934"/>
          </a:xfrm>
          <a:custGeom>
            <a:avLst/>
            <a:gdLst/>
            <a:ahLst/>
            <a:cxnLst/>
            <a:rect l="l" t="t" r="r" b="b"/>
            <a:pathLst>
              <a:path w="1065530" h="6845934">
                <a:moveTo>
                  <a:pt x="1065149" y="0"/>
                </a:moveTo>
                <a:lnTo>
                  <a:pt x="0" y="0"/>
                </a:lnTo>
                <a:lnTo>
                  <a:pt x="0" y="6845681"/>
                </a:lnTo>
                <a:lnTo>
                  <a:pt x="1065149" y="6845681"/>
                </a:lnTo>
                <a:lnTo>
                  <a:pt x="1065149" y="0"/>
                </a:lnTo>
                <a:close/>
              </a:path>
            </a:pathLst>
          </a:custGeom>
          <a:solidFill>
            <a:srgbClr val="143879"/>
          </a:solidFill>
        </p:spPr>
        <p:txBody>
          <a:bodyPr wrap="square" lIns="0" tIns="0" rIns="0" bIns="0" rtlCol="0"/>
          <a:lstStyle/>
          <a:p>
            <a:endParaRPr dirty="0"/>
          </a:p>
        </p:txBody>
      </p:sp>
      <p:pic>
        <p:nvPicPr>
          <p:cNvPr id="17" name="bg object 17"/>
          <p:cNvPicPr/>
          <p:nvPr/>
        </p:nvPicPr>
        <p:blipFill>
          <a:blip r:embed="rId7" cstate="print"/>
          <a:stretch>
            <a:fillRect/>
          </a:stretch>
        </p:blipFill>
        <p:spPr>
          <a:xfrm>
            <a:off x="76200" y="152527"/>
            <a:ext cx="912749" cy="455548"/>
          </a:xfrm>
          <a:prstGeom prst="rect">
            <a:avLst/>
          </a:prstGeom>
        </p:spPr>
      </p:pic>
      <p:sp>
        <p:nvSpPr>
          <p:cNvPr id="2" name="Holder 2"/>
          <p:cNvSpPr>
            <a:spLocks noGrp="1"/>
          </p:cNvSpPr>
          <p:nvPr>
            <p:ph type="title"/>
          </p:nvPr>
        </p:nvSpPr>
        <p:spPr>
          <a:xfrm>
            <a:off x="1297813" y="145925"/>
            <a:ext cx="10085576" cy="1041905"/>
          </a:xfrm>
          <a:prstGeom prst="rect">
            <a:avLst/>
          </a:prstGeom>
        </p:spPr>
        <p:txBody>
          <a:bodyPr wrap="square" lIns="0" tIns="0" rIns="0" bIns="0">
            <a:spAutoFit/>
          </a:bodyPr>
          <a:lstStyle>
            <a:lvl1pPr>
              <a:defRPr sz="4000" b="1" i="0">
                <a:solidFill>
                  <a:srgbClr val="143879"/>
                </a:solidFill>
                <a:latin typeface="Arial"/>
                <a:cs typeface="Arial"/>
              </a:defRPr>
            </a:lvl1pPr>
          </a:lstStyle>
          <a:p>
            <a:endParaRPr/>
          </a:p>
        </p:txBody>
      </p:sp>
      <p:sp>
        <p:nvSpPr>
          <p:cNvPr id="3" name="Holder 3"/>
          <p:cNvSpPr>
            <a:spLocks noGrp="1"/>
          </p:cNvSpPr>
          <p:nvPr>
            <p:ph type="body" idx="1"/>
          </p:nvPr>
        </p:nvSpPr>
        <p:spPr>
          <a:xfrm>
            <a:off x="1683385" y="1445894"/>
            <a:ext cx="5141595" cy="4291965"/>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66129"/>
            <a:ext cx="3901440" cy="342265"/>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66129"/>
            <a:ext cx="2804160" cy="34226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5/20/2023</a:t>
            </a:fld>
            <a:endParaRPr lang="en-US" dirty="0"/>
          </a:p>
        </p:txBody>
      </p:sp>
      <p:sp>
        <p:nvSpPr>
          <p:cNvPr id="6" name="Holder 6"/>
          <p:cNvSpPr>
            <a:spLocks noGrp="1"/>
          </p:cNvSpPr>
          <p:nvPr>
            <p:ph type="sldNum" sz="quarter" idx="7"/>
          </p:nvPr>
        </p:nvSpPr>
        <p:spPr>
          <a:xfrm>
            <a:off x="6310884" y="6449509"/>
            <a:ext cx="432943" cy="352930"/>
          </a:xfrm>
          <a:prstGeom prst="rect">
            <a:avLst/>
          </a:prstGeom>
        </p:spPr>
        <p:txBody>
          <a:bodyPr wrap="square" lIns="0" tIns="0" rIns="0" bIns="0">
            <a:spAutoFit/>
          </a:bodyPr>
          <a:lstStyle>
            <a:lvl1pPr>
              <a:defRPr sz="1800" b="1" i="0">
                <a:solidFill>
                  <a:schemeClr val="tx1"/>
                </a:solidFill>
                <a:latin typeface="Arial"/>
                <a:cs typeface="Arial"/>
              </a:defRPr>
            </a:lvl1pPr>
          </a:lstStyle>
          <a:p>
            <a:pPr marL="101600">
              <a:lnSpc>
                <a:spcPts val="2090"/>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51"/>
            <a:ext cx="12192000" cy="6853751"/>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8471"/>
            <a:ext cx="8596668" cy="131835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56589"/>
            <a:ext cx="8596668" cy="38735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30175"/>
            <a:ext cx="911939" cy="364449"/>
          </a:xfrm>
          <a:prstGeom prst="rect">
            <a:avLst/>
          </a:prstGeom>
        </p:spPr>
        <p:txBody>
          <a:bodyPr vert="horz" lIns="91440" tIns="45720" rIns="91440" bIns="45720" rtlCol="0" anchor="ctr"/>
          <a:lstStyle>
            <a:lvl1pPr algn="r">
              <a:defRPr sz="898">
                <a:solidFill>
                  <a:schemeClr val="tx1">
                    <a:tint val="75000"/>
                  </a:schemeClr>
                </a:solidFill>
              </a:defRPr>
            </a:lvl1pPr>
          </a:lstStyle>
          <a:p>
            <a:fld id="{1D8BD707-D9CF-40AE-B4C6-C98DA3205C09}" type="datetimeFigureOut">
              <a:rPr lang="en-US" smtClean="0"/>
              <a:t>5/20/2023</a:t>
            </a:fld>
            <a:endParaRPr lang="en-US" dirty="0"/>
          </a:p>
        </p:txBody>
      </p:sp>
      <p:sp>
        <p:nvSpPr>
          <p:cNvPr id="5" name="Footer Placeholder 4"/>
          <p:cNvSpPr>
            <a:spLocks noGrp="1"/>
          </p:cNvSpPr>
          <p:nvPr>
            <p:ph type="ftr" sz="quarter" idx="3"/>
          </p:nvPr>
        </p:nvSpPr>
        <p:spPr>
          <a:xfrm>
            <a:off x="677334" y="6030175"/>
            <a:ext cx="6297612" cy="364449"/>
          </a:xfrm>
          <a:prstGeom prst="rect">
            <a:avLst/>
          </a:prstGeom>
        </p:spPr>
        <p:txBody>
          <a:bodyPr vert="horz" lIns="91440" tIns="45720" rIns="91440" bIns="45720" rtlCol="0" anchor="ctr"/>
          <a:lstStyle>
            <a:lvl1pPr algn="l">
              <a:defRPr sz="89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4" y="6030175"/>
            <a:ext cx="683339" cy="364449"/>
          </a:xfrm>
          <a:prstGeom prst="rect">
            <a:avLst/>
          </a:prstGeom>
        </p:spPr>
        <p:txBody>
          <a:bodyPr vert="horz" lIns="91440" tIns="45720" rIns="91440" bIns="45720" rtlCol="0" anchor="ctr"/>
          <a:lstStyle>
            <a:lvl1pPr algn="r">
              <a:defRPr sz="898">
                <a:solidFill>
                  <a:schemeClr val="accent1"/>
                </a:solidFill>
              </a:defRPr>
            </a:lvl1pPr>
          </a:lstStyle>
          <a:p>
            <a:pPr marL="101600">
              <a:lnSpc>
                <a:spcPts val="2090"/>
              </a:lnSpc>
            </a:pPr>
            <a:fld id="{81D60167-4931-47E6-BA6A-407CBD079E47}" type="slidenum">
              <a:rPr lang="en-US" smtClean="0"/>
              <a:t>‹#›</a:t>
            </a:fld>
            <a:endParaRPr lang="en-US" dirty="0"/>
          </a:p>
        </p:txBody>
      </p:sp>
    </p:spTree>
    <p:extLst>
      <p:ext uri="{BB962C8B-B14F-4D97-AF65-F5344CB8AC3E}">
        <p14:creationId xmlns:p14="http://schemas.microsoft.com/office/powerpoint/2010/main" val="155704897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txStyles>
    <p:titleStyle>
      <a:lvl1pPr algn="l" defTabSz="456331" rtl="0" eaLnBrk="1" latinLnBrk="0" hangingPunct="1">
        <a:spcBef>
          <a:spcPct val="0"/>
        </a:spcBef>
        <a:buNone/>
        <a:defRPr sz="3593"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248" indent="-342248" algn="l" defTabSz="456331" rtl="0" eaLnBrk="1" latinLnBrk="0" hangingPunct="1">
        <a:spcBef>
          <a:spcPts val="998"/>
        </a:spcBef>
        <a:spcAft>
          <a:spcPts val="0"/>
        </a:spcAft>
        <a:buClr>
          <a:schemeClr val="accent1"/>
        </a:buClr>
        <a:buSzPct val="80000"/>
        <a:buFont typeface="Wingdings 3" charset="2"/>
        <a:buChar char=""/>
        <a:defRPr sz="1797" kern="1200">
          <a:solidFill>
            <a:schemeClr val="tx1">
              <a:lumMod val="75000"/>
              <a:lumOff val="25000"/>
            </a:schemeClr>
          </a:solidFill>
          <a:latin typeface="+mn-lt"/>
          <a:ea typeface="+mn-ea"/>
          <a:cs typeface="+mn-cs"/>
        </a:defRPr>
      </a:lvl1pPr>
      <a:lvl2pPr marL="741538" indent="-285207" algn="l" defTabSz="456331" rtl="0" eaLnBrk="1" latinLnBrk="0" hangingPunct="1">
        <a:spcBef>
          <a:spcPts val="998"/>
        </a:spcBef>
        <a:spcAft>
          <a:spcPts val="0"/>
        </a:spcAft>
        <a:buClr>
          <a:schemeClr val="accent1"/>
        </a:buClr>
        <a:buSzPct val="80000"/>
        <a:buFont typeface="Wingdings 3" charset="2"/>
        <a:buChar char=""/>
        <a:defRPr sz="1597" kern="1200">
          <a:solidFill>
            <a:schemeClr val="tx1">
              <a:lumMod val="75000"/>
              <a:lumOff val="25000"/>
            </a:schemeClr>
          </a:solidFill>
          <a:latin typeface="+mn-lt"/>
          <a:ea typeface="+mn-ea"/>
          <a:cs typeface="+mn-cs"/>
        </a:defRPr>
      </a:lvl2pPr>
      <a:lvl3pPr marL="1140828" indent="-228166" algn="l" defTabSz="456331" rtl="0" eaLnBrk="1" latinLnBrk="0" hangingPunct="1">
        <a:spcBef>
          <a:spcPts val="998"/>
        </a:spcBef>
        <a:spcAft>
          <a:spcPts val="0"/>
        </a:spcAft>
        <a:buClr>
          <a:schemeClr val="accent1"/>
        </a:buClr>
        <a:buSzPct val="80000"/>
        <a:buFont typeface="Wingdings 3" charset="2"/>
        <a:buChar char=""/>
        <a:defRPr sz="1397" kern="1200">
          <a:solidFill>
            <a:schemeClr val="tx1">
              <a:lumMod val="75000"/>
              <a:lumOff val="25000"/>
            </a:schemeClr>
          </a:solidFill>
          <a:latin typeface="+mn-lt"/>
          <a:ea typeface="+mn-ea"/>
          <a:cs typeface="+mn-cs"/>
        </a:defRPr>
      </a:lvl3pPr>
      <a:lvl4pPr marL="1597160" indent="-228166" algn="l" defTabSz="456331" rtl="0" eaLnBrk="1" latinLnBrk="0" hangingPunct="1">
        <a:spcBef>
          <a:spcPts val="998"/>
        </a:spcBef>
        <a:spcAft>
          <a:spcPts val="0"/>
        </a:spcAft>
        <a:buClr>
          <a:schemeClr val="accent1"/>
        </a:buClr>
        <a:buSzPct val="80000"/>
        <a:buFont typeface="Wingdings 3" charset="2"/>
        <a:buChar char=""/>
        <a:defRPr sz="1198" kern="1200">
          <a:solidFill>
            <a:schemeClr val="tx1">
              <a:lumMod val="75000"/>
              <a:lumOff val="25000"/>
            </a:schemeClr>
          </a:solidFill>
          <a:latin typeface="+mn-lt"/>
          <a:ea typeface="+mn-ea"/>
          <a:cs typeface="+mn-cs"/>
        </a:defRPr>
      </a:lvl4pPr>
      <a:lvl5pPr marL="2053491" indent="-228166" algn="l" defTabSz="456331" rtl="0" eaLnBrk="1" latinLnBrk="0" hangingPunct="1">
        <a:spcBef>
          <a:spcPts val="998"/>
        </a:spcBef>
        <a:spcAft>
          <a:spcPts val="0"/>
        </a:spcAft>
        <a:buClr>
          <a:schemeClr val="accent1"/>
        </a:buClr>
        <a:buSzPct val="80000"/>
        <a:buFont typeface="Wingdings 3" charset="2"/>
        <a:buChar char=""/>
        <a:defRPr sz="1198" kern="1200">
          <a:solidFill>
            <a:schemeClr val="tx1">
              <a:lumMod val="75000"/>
              <a:lumOff val="25000"/>
            </a:schemeClr>
          </a:solidFill>
          <a:latin typeface="+mn-lt"/>
          <a:ea typeface="+mn-ea"/>
          <a:cs typeface="+mn-cs"/>
        </a:defRPr>
      </a:lvl5pPr>
      <a:lvl6pPr marL="2509822" indent="-228166" algn="l" defTabSz="456331" rtl="0" eaLnBrk="1" latinLnBrk="0" hangingPunct="1">
        <a:spcBef>
          <a:spcPts val="998"/>
        </a:spcBef>
        <a:spcAft>
          <a:spcPts val="0"/>
        </a:spcAft>
        <a:buClr>
          <a:schemeClr val="accent1"/>
        </a:buClr>
        <a:buSzPct val="80000"/>
        <a:buFont typeface="Wingdings 3" charset="2"/>
        <a:buChar char=""/>
        <a:defRPr sz="1198" kern="1200">
          <a:solidFill>
            <a:schemeClr val="tx1">
              <a:lumMod val="75000"/>
              <a:lumOff val="25000"/>
            </a:schemeClr>
          </a:solidFill>
          <a:latin typeface="+mn-lt"/>
          <a:ea typeface="+mn-ea"/>
          <a:cs typeface="+mn-cs"/>
        </a:defRPr>
      </a:lvl6pPr>
      <a:lvl7pPr marL="2966154" indent="-228166" algn="l" defTabSz="456331" rtl="0" eaLnBrk="1" latinLnBrk="0" hangingPunct="1">
        <a:spcBef>
          <a:spcPts val="998"/>
        </a:spcBef>
        <a:spcAft>
          <a:spcPts val="0"/>
        </a:spcAft>
        <a:buClr>
          <a:schemeClr val="accent1"/>
        </a:buClr>
        <a:buSzPct val="80000"/>
        <a:buFont typeface="Wingdings 3" charset="2"/>
        <a:buChar char=""/>
        <a:defRPr sz="1198" kern="1200">
          <a:solidFill>
            <a:schemeClr val="tx1">
              <a:lumMod val="75000"/>
              <a:lumOff val="25000"/>
            </a:schemeClr>
          </a:solidFill>
          <a:latin typeface="+mn-lt"/>
          <a:ea typeface="+mn-ea"/>
          <a:cs typeface="+mn-cs"/>
        </a:defRPr>
      </a:lvl7pPr>
      <a:lvl8pPr marL="3422485" indent="-228166" algn="l" defTabSz="456331" rtl="0" eaLnBrk="1" latinLnBrk="0" hangingPunct="1">
        <a:spcBef>
          <a:spcPts val="998"/>
        </a:spcBef>
        <a:spcAft>
          <a:spcPts val="0"/>
        </a:spcAft>
        <a:buClr>
          <a:schemeClr val="accent1"/>
        </a:buClr>
        <a:buSzPct val="80000"/>
        <a:buFont typeface="Wingdings 3" charset="2"/>
        <a:buChar char=""/>
        <a:defRPr sz="1198" kern="1200">
          <a:solidFill>
            <a:schemeClr val="tx1">
              <a:lumMod val="75000"/>
              <a:lumOff val="25000"/>
            </a:schemeClr>
          </a:solidFill>
          <a:latin typeface="+mn-lt"/>
          <a:ea typeface="+mn-ea"/>
          <a:cs typeface="+mn-cs"/>
        </a:defRPr>
      </a:lvl8pPr>
      <a:lvl9pPr marL="3878816" indent="-228166" algn="l" defTabSz="456331" rtl="0" eaLnBrk="1" latinLnBrk="0" hangingPunct="1">
        <a:spcBef>
          <a:spcPts val="998"/>
        </a:spcBef>
        <a:spcAft>
          <a:spcPts val="0"/>
        </a:spcAft>
        <a:buClr>
          <a:schemeClr val="accent1"/>
        </a:buClr>
        <a:buSzPct val="80000"/>
        <a:buFont typeface="Wingdings 3" charset="2"/>
        <a:buChar char=""/>
        <a:defRPr sz="1198" kern="1200">
          <a:solidFill>
            <a:schemeClr val="tx1">
              <a:lumMod val="75000"/>
              <a:lumOff val="25000"/>
            </a:schemeClr>
          </a:solidFill>
          <a:latin typeface="+mn-lt"/>
          <a:ea typeface="+mn-ea"/>
          <a:cs typeface="+mn-cs"/>
        </a:defRPr>
      </a:lvl9pPr>
    </p:bodyStyle>
    <p:otherStyle>
      <a:defPPr>
        <a:defRPr lang="en-US"/>
      </a:defPPr>
      <a:lvl1pPr marL="0" algn="l" defTabSz="456331" rtl="0" eaLnBrk="1" latinLnBrk="0" hangingPunct="1">
        <a:defRPr sz="1797" kern="1200">
          <a:solidFill>
            <a:schemeClr val="tx1"/>
          </a:solidFill>
          <a:latin typeface="+mn-lt"/>
          <a:ea typeface="+mn-ea"/>
          <a:cs typeface="+mn-cs"/>
        </a:defRPr>
      </a:lvl1pPr>
      <a:lvl2pPr marL="456331" algn="l" defTabSz="456331" rtl="0" eaLnBrk="1" latinLnBrk="0" hangingPunct="1">
        <a:defRPr sz="1797" kern="1200">
          <a:solidFill>
            <a:schemeClr val="tx1"/>
          </a:solidFill>
          <a:latin typeface="+mn-lt"/>
          <a:ea typeface="+mn-ea"/>
          <a:cs typeface="+mn-cs"/>
        </a:defRPr>
      </a:lvl2pPr>
      <a:lvl3pPr marL="912663" algn="l" defTabSz="456331" rtl="0" eaLnBrk="1" latinLnBrk="0" hangingPunct="1">
        <a:defRPr sz="1797" kern="1200">
          <a:solidFill>
            <a:schemeClr val="tx1"/>
          </a:solidFill>
          <a:latin typeface="+mn-lt"/>
          <a:ea typeface="+mn-ea"/>
          <a:cs typeface="+mn-cs"/>
        </a:defRPr>
      </a:lvl3pPr>
      <a:lvl4pPr marL="1368994" algn="l" defTabSz="456331" rtl="0" eaLnBrk="1" latinLnBrk="0" hangingPunct="1">
        <a:defRPr sz="1797" kern="1200">
          <a:solidFill>
            <a:schemeClr val="tx1"/>
          </a:solidFill>
          <a:latin typeface="+mn-lt"/>
          <a:ea typeface="+mn-ea"/>
          <a:cs typeface="+mn-cs"/>
        </a:defRPr>
      </a:lvl4pPr>
      <a:lvl5pPr marL="1825325" algn="l" defTabSz="456331" rtl="0" eaLnBrk="1" latinLnBrk="0" hangingPunct="1">
        <a:defRPr sz="1797" kern="1200">
          <a:solidFill>
            <a:schemeClr val="tx1"/>
          </a:solidFill>
          <a:latin typeface="+mn-lt"/>
          <a:ea typeface="+mn-ea"/>
          <a:cs typeface="+mn-cs"/>
        </a:defRPr>
      </a:lvl5pPr>
      <a:lvl6pPr marL="2281657" algn="l" defTabSz="456331" rtl="0" eaLnBrk="1" latinLnBrk="0" hangingPunct="1">
        <a:defRPr sz="1797" kern="1200">
          <a:solidFill>
            <a:schemeClr val="tx1"/>
          </a:solidFill>
          <a:latin typeface="+mn-lt"/>
          <a:ea typeface="+mn-ea"/>
          <a:cs typeface="+mn-cs"/>
        </a:defRPr>
      </a:lvl6pPr>
      <a:lvl7pPr marL="2737988" algn="l" defTabSz="456331" rtl="0" eaLnBrk="1" latinLnBrk="0" hangingPunct="1">
        <a:defRPr sz="1797" kern="1200">
          <a:solidFill>
            <a:schemeClr val="tx1"/>
          </a:solidFill>
          <a:latin typeface="+mn-lt"/>
          <a:ea typeface="+mn-ea"/>
          <a:cs typeface="+mn-cs"/>
        </a:defRPr>
      </a:lvl7pPr>
      <a:lvl8pPr marL="3194319" algn="l" defTabSz="456331" rtl="0" eaLnBrk="1" latinLnBrk="0" hangingPunct="1">
        <a:defRPr sz="1797" kern="1200">
          <a:solidFill>
            <a:schemeClr val="tx1"/>
          </a:solidFill>
          <a:latin typeface="+mn-lt"/>
          <a:ea typeface="+mn-ea"/>
          <a:cs typeface="+mn-cs"/>
        </a:defRPr>
      </a:lvl8pPr>
      <a:lvl9pPr marL="3650651" algn="l" defTabSz="456331"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20.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png"/><Relationship Id="rId5" Type="http://schemas.openxmlformats.org/officeDocument/2006/relationships/image" Target="../media/image21.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3.xml"/><Relationship Id="rId7" Type="http://schemas.openxmlformats.org/officeDocument/2006/relationships/image" Target="../media/image28.jpe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3.png"/><Relationship Id="rId4" Type="http://schemas.openxmlformats.org/officeDocument/2006/relationships/notesSlide" Target="../notesSlides/notesSlide21.xml"/><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33.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2.png"/><Relationship Id="rId5" Type="http://schemas.openxmlformats.org/officeDocument/2006/relationships/image" Target="../media/image31.jpeg"/><Relationship Id="rId10" Type="http://schemas.openxmlformats.org/officeDocument/2006/relationships/image" Target="../media/image3.png"/><Relationship Id="rId4" Type="http://schemas.openxmlformats.org/officeDocument/2006/relationships/notesSlide" Target="../notesSlides/notesSlide22.xml"/><Relationship Id="rId9"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7.png"/><Relationship Id="rId5" Type="http://schemas.openxmlformats.org/officeDocument/2006/relationships/image" Target="../media/image37.jpg"/><Relationship Id="rId4" Type="http://schemas.openxmlformats.org/officeDocument/2006/relationships/notesSlide" Target="../notesSlides/notesSlide27.xml"/><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1.png"/><Relationship Id="rId5" Type="http://schemas.openxmlformats.org/officeDocument/2006/relationships/hyperlink" Target="mailto:robert.lopes@dot.state.fl.us" TargetMode="External"/><Relationship Id="rId10" Type="http://schemas.openxmlformats.org/officeDocument/2006/relationships/image" Target="../media/image3.png"/><Relationship Id="rId4" Type="http://schemas.openxmlformats.org/officeDocument/2006/relationships/notesSlide" Target="../notesSlides/notesSlide30.xml"/><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5.xml"/><Relationship Id="rId7" Type="http://schemas.openxmlformats.org/officeDocument/2006/relationships/image" Target="../media/image4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png"/><Relationship Id="rId11" Type="http://schemas.openxmlformats.org/officeDocument/2006/relationships/image" Target="../media/image3.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notesSlide" Target="../notesSlides/notesSlide31.xml"/><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C0517D0-8DE6-003F-0FD3-87DB00DF81FC}"/>
              </a:ext>
            </a:extLst>
          </p:cNvPr>
          <p:cNvSpPr>
            <a:spLocks noGrp="1"/>
          </p:cNvSpPr>
          <p:nvPr>
            <p:ph type="subTitle" idx="1"/>
          </p:nvPr>
        </p:nvSpPr>
        <p:spPr>
          <a:xfrm>
            <a:off x="1676400" y="4918582"/>
            <a:ext cx="7614536" cy="1094868"/>
          </a:xfrm>
        </p:spPr>
        <p:txBody>
          <a:bodyPr>
            <a:normAutofit/>
          </a:bodyPr>
          <a:lstStyle/>
          <a:p>
            <a:pPr algn="l"/>
            <a:r>
              <a:rPr lang="en-US" sz="1800" dirty="0">
                <a:latin typeface="Arial"/>
                <a:cs typeface="Arial"/>
              </a:rPr>
              <a:t>Project</a:t>
            </a:r>
            <a:r>
              <a:rPr lang="en-US" sz="1800" spc="-35" dirty="0">
                <a:latin typeface="Arial"/>
                <a:cs typeface="Arial"/>
              </a:rPr>
              <a:t> </a:t>
            </a:r>
            <a:r>
              <a:rPr lang="en-US" sz="1800" dirty="0">
                <a:latin typeface="Arial"/>
                <a:cs typeface="Arial"/>
              </a:rPr>
              <a:t>Identification</a:t>
            </a:r>
            <a:r>
              <a:rPr lang="en-US" sz="1800" spc="-15" dirty="0">
                <a:latin typeface="Arial"/>
                <a:cs typeface="Arial"/>
              </a:rPr>
              <a:t> </a:t>
            </a:r>
            <a:r>
              <a:rPr lang="en-US" sz="1800" dirty="0">
                <a:latin typeface="Arial"/>
                <a:cs typeface="Arial"/>
              </a:rPr>
              <a:t>Number:</a:t>
            </a:r>
            <a:r>
              <a:rPr lang="en-US" sz="1800" spc="-45" dirty="0">
                <a:latin typeface="Arial"/>
                <a:cs typeface="Arial"/>
              </a:rPr>
              <a:t> </a:t>
            </a:r>
            <a:r>
              <a:rPr lang="en-US" sz="1800" dirty="0">
                <a:latin typeface="Arial"/>
                <a:cs typeface="Arial"/>
              </a:rPr>
              <a:t>447676-1-52-01 and 447677-1-52-01</a:t>
            </a:r>
          </a:p>
          <a:p>
            <a:pPr algn="l">
              <a:lnSpc>
                <a:spcPct val="10000"/>
              </a:lnSpc>
              <a:spcBef>
                <a:spcPts val="0"/>
              </a:spcBef>
            </a:pPr>
            <a:endParaRPr lang="en-US" sz="1800" dirty="0">
              <a:latin typeface="Arial"/>
              <a:cs typeface="Arial"/>
            </a:endParaRPr>
          </a:p>
          <a:p>
            <a:pPr algn="l"/>
            <a:r>
              <a:rPr lang="en-US" sz="1800" dirty="0">
                <a:latin typeface="Arial"/>
                <a:cs typeface="Arial"/>
              </a:rPr>
              <a:t>Public</a:t>
            </a:r>
            <a:r>
              <a:rPr lang="en-US" sz="1800" spc="-70" dirty="0">
                <a:latin typeface="Arial"/>
                <a:cs typeface="Arial"/>
              </a:rPr>
              <a:t> </a:t>
            </a:r>
            <a:r>
              <a:rPr lang="en-US" sz="1800" dirty="0">
                <a:latin typeface="Arial"/>
                <a:cs typeface="Arial"/>
              </a:rPr>
              <a:t>Meeting</a:t>
            </a:r>
            <a:r>
              <a:rPr lang="en-US" sz="1800" spc="-45" dirty="0">
                <a:latin typeface="Arial"/>
                <a:cs typeface="Arial"/>
              </a:rPr>
              <a:t> </a:t>
            </a:r>
            <a:r>
              <a:rPr lang="en-US" sz="1800" dirty="0">
                <a:latin typeface="Arial"/>
                <a:cs typeface="Arial"/>
              </a:rPr>
              <a:t>|</a:t>
            </a:r>
            <a:r>
              <a:rPr lang="en-US" sz="1800" spc="-55" dirty="0">
                <a:latin typeface="Arial"/>
                <a:cs typeface="Arial"/>
              </a:rPr>
              <a:t> </a:t>
            </a:r>
            <a:r>
              <a:rPr lang="en-US" sz="1800" dirty="0">
                <a:latin typeface="Arial"/>
                <a:cs typeface="Arial"/>
              </a:rPr>
              <a:t>May 24, 2023</a:t>
            </a:r>
            <a:endParaRPr lang="en-US" dirty="0"/>
          </a:p>
        </p:txBody>
      </p:sp>
      <p:sp>
        <p:nvSpPr>
          <p:cNvPr id="5" name="Title 4">
            <a:extLst>
              <a:ext uri="{FF2B5EF4-FFF2-40B4-BE49-F238E27FC236}">
                <a16:creationId xmlns:a16="http://schemas.microsoft.com/office/drawing/2014/main" id="{CBA66C57-FF9F-99EF-1EBF-0FC5640F0269}"/>
              </a:ext>
            </a:extLst>
          </p:cNvPr>
          <p:cNvSpPr>
            <a:spLocks noGrp="1"/>
          </p:cNvSpPr>
          <p:nvPr>
            <p:ph type="ctrTitle"/>
          </p:nvPr>
        </p:nvSpPr>
        <p:spPr>
          <a:xfrm>
            <a:off x="838200" y="2127250"/>
            <a:ext cx="9144000" cy="2373284"/>
          </a:xfrm>
        </p:spPr>
        <p:txBody>
          <a:bodyPr/>
          <a:lstStyle/>
          <a:p>
            <a:pPr marL="822325" marR="809625" indent="-635" algn="l">
              <a:spcBef>
                <a:spcPts val="1410"/>
              </a:spcBef>
            </a:pPr>
            <a:r>
              <a:rPr lang="en-US" sz="3200" b="1" dirty="0">
                <a:solidFill>
                  <a:srgbClr val="1F4283"/>
                </a:solidFill>
                <a:latin typeface="Arial"/>
                <a:cs typeface="Arial"/>
              </a:rPr>
              <a:t>State</a:t>
            </a:r>
            <a:r>
              <a:rPr lang="en-US" sz="3200" b="1" spc="-60" dirty="0">
                <a:solidFill>
                  <a:srgbClr val="1F4283"/>
                </a:solidFill>
                <a:latin typeface="Arial"/>
                <a:cs typeface="Arial"/>
              </a:rPr>
              <a:t> </a:t>
            </a:r>
            <a:r>
              <a:rPr lang="en-US" sz="3200" b="1" dirty="0">
                <a:solidFill>
                  <a:srgbClr val="1F4283"/>
                </a:solidFill>
                <a:latin typeface="Arial"/>
                <a:cs typeface="Arial"/>
              </a:rPr>
              <a:t>Road</a:t>
            </a:r>
            <a:r>
              <a:rPr lang="en-US" sz="3200" b="1" spc="-40" dirty="0">
                <a:solidFill>
                  <a:srgbClr val="1F4283"/>
                </a:solidFill>
                <a:latin typeface="Arial"/>
                <a:cs typeface="Arial"/>
              </a:rPr>
              <a:t> </a:t>
            </a:r>
            <a:r>
              <a:rPr lang="en-US" sz="3200" b="1" dirty="0">
                <a:solidFill>
                  <a:srgbClr val="1F4283"/>
                </a:solidFill>
                <a:latin typeface="Arial"/>
                <a:cs typeface="Arial"/>
              </a:rPr>
              <a:t>(SR)</a:t>
            </a:r>
            <a:r>
              <a:rPr lang="en-US" sz="3200" b="1" spc="-45" dirty="0">
                <a:solidFill>
                  <a:srgbClr val="1F4283"/>
                </a:solidFill>
                <a:latin typeface="Arial"/>
                <a:cs typeface="Arial"/>
              </a:rPr>
              <a:t> </a:t>
            </a:r>
            <a:r>
              <a:rPr lang="en-US" sz="3200" b="1" dirty="0">
                <a:solidFill>
                  <a:srgbClr val="1F4283"/>
                </a:solidFill>
                <a:latin typeface="Arial"/>
                <a:cs typeface="Arial"/>
              </a:rPr>
              <a:t>7/US</a:t>
            </a:r>
            <a:r>
              <a:rPr lang="en-US" sz="3200" b="1" spc="-55" dirty="0">
                <a:solidFill>
                  <a:srgbClr val="1F4283"/>
                </a:solidFill>
                <a:latin typeface="Arial"/>
                <a:cs typeface="Arial"/>
              </a:rPr>
              <a:t> </a:t>
            </a:r>
            <a:r>
              <a:rPr lang="en-US" sz="3200" b="1" dirty="0">
                <a:solidFill>
                  <a:srgbClr val="1F4283"/>
                </a:solidFill>
                <a:latin typeface="Arial"/>
                <a:cs typeface="Arial"/>
              </a:rPr>
              <a:t>441</a:t>
            </a:r>
            <a:r>
              <a:rPr lang="en-US" sz="3200" b="1" spc="-65" dirty="0">
                <a:solidFill>
                  <a:srgbClr val="1F4283"/>
                </a:solidFill>
                <a:latin typeface="Arial"/>
                <a:cs typeface="Arial"/>
              </a:rPr>
              <a:t> </a:t>
            </a:r>
            <a:r>
              <a:rPr lang="en-US" sz="3200" b="1" dirty="0">
                <a:solidFill>
                  <a:srgbClr val="1F4283"/>
                </a:solidFill>
                <a:latin typeface="Arial"/>
                <a:cs typeface="Arial"/>
              </a:rPr>
              <a:t>from</a:t>
            </a:r>
            <a:r>
              <a:rPr lang="en-US" sz="3200" b="1" spc="-55" dirty="0">
                <a:solidFill>
                  <a:srgbClr val="1F4283"/>
                </a:solidFill>
                <a:latin typeface="Arial"/>
                <a:cs typeface="Arial"/>
              </a:rPr>
              <a:t> </a:t>
            </a:r>
            <a:r>
              <a:rPr lang="en-US" sz="3200" b="1" spc="-10" dirty="0">
                <a:solidFill>
                  <a:srgbClr val="1F4283"/>
                </a:solidFill>
                <a:latin typeface="Arial"/>
                <a:cs typeface="Arial"/>
              </a:rPr>
              <a:t>South of Stirling Road to North of Orange Drive and SR 7 (US 441) from SW 21</a:t>
            </a:r>
            <a:r>
              <a:rPr lang="en-US" sz="3200" b="1" spc="-10" baseline="30000" dirty="0">
                <a:solidFill>
                  <a:srgbClr val="1F4283"/>
                </a:solidFill>
                <a:latin typeface="Arial"/>
                <a:cs typeface="Arial"/>
              </a:rPr>
              <a:t>st</a:t>
            </a:r>
            <a:r>
              <a:rPr lang="en-US" sz="3200" b="1" spc="-10" dirty="0">
                <a:solidFill>
                  <a:srgbClr val="1F4283"/>
                </a:solidFill>
                <a:latin typeface="Arial"/>
                <a:cs typeface="Arial"/>
              </a:rPr>
              <a:t> Street to NW 3</a:t>
            </a:r>
            <a:r>
              <a:rPr lang="en-US" sz="3200" b="1" spc="-10" baseline="30000" dirty="0">
                <a:solidFill>
                  <a:srgbClr val="1F4283"/>
                </a:solidFill>
                <a:latin typeface="Arial"/>
                <a:cs typeface="Arial"/>
              </a:rPr>
              <a:t>rd</a:t>
            </a:r>
            <a:r>
              <a:rPr lang="en-US" sz="3200" b="1" spc="-10" dirty="0">
                <a:solidFill>
                  <a:srgbClr val="1F4283"/>
                </a:solidFill>
                <a:latin typeface="Arial"/>
                <a:cs typeface="Arial"/>
              </a:rPr>
              <a:t> Street</a:t>
            </a:r>
            <a:br>
              <a:rPr lang="en-US" sz="3200" b="1" spc="-10" dirty="0">
                <a:solidFill>
                  <a:srgbClr val="1F4283"/>
                </a:solidFill>
                <a:latin typeface="Arial"/>
                <a:cs typeface="Arial"/>
              </a:rPr>
            </a:br>
            <a:br>
              <a:rPr lang="en-US" sz="1800" dirty="0">
                <a:latin typeface="Arial"/>
                <a:cs typeface="Arial"/>
              </a:rPr>
            </a:br>
            <a:r>
              <a:rPr lang="en-US" sz="1800" b="1" dirty="0">
                <a:solidFill>
                  <a:srgbClr val="1F4283"/>
                </a:solidFill>
                <a:latin typeface="Arial"/>
                <a:cs typeface="Arial"/>
              </a:rPr>
              <a:t>Resurfacing,</a:t>
            </a:r>
            <a:r>
              <a:rPr lang="en-US" sz="1800" b="1" spc="-100" dirty="0">
                <a:solidFill>
                  <a:srgbClr val="1F4283"/>
                </a:solidFill>
                <a:latin typeface="Arial"/>
                <a:cs typeface="Arial"/>
              </a:rPr>
              <a:t> </a:t>
            </a:r>
            <a:r>
              <a:rPr lang="en-US" sz="1800" b="1" dirty="0">
                <a:solidFill>
                  <a:srgbClr val="1F4283"/>
                </a:solidFill>
                <a:latin typeface="Arial"/>
                <a:cs typeface="Arial"/>
              </a:rPr>
              <a:t>Restoration</a:t>
            </a:r>
            <a:r>
              <a:rPr lang="en-US" sz="1800" b="1" spc="-95" dirty="0">
                <a:solidFill>
                  <a:srgbClr val="1F4283"/>
                </a:solidFill>
                <a:latin typeface="Arial"/>
                <a:cs typeface="Arial"/>
              </a:rPr>
              <a:t> </a:t>
            </a:r>
            <a:r>
              <a:rPr lang="en-US" sz="1800" b="1" dirty="0">
                <a:solidFill>
                  <a:srgbClr val="1F4283"/>
                </a:solidFill>
                <a:latin typeface="Arial"/>
                <a:cs typeface="Arial"/>
              </a:rPr>
              <a:t>and</a:t>
            </a:r>
            <a:r>
              <a:rPr lang="en-US" sz="1800" b="1" spc="-110" dirty="0">
                <a:solidFill>
                  <a:srgbClr val="1F4283"/>
                </a:solidFill>
                <a:latin typeface="Arial"/>
                <a:cs typeface="Arial"/>
              </a:rPr>
              <a:t> </a:t>
            </a:r>
            <a:r>
              <a:rPr lang="en-US" sz="1800" b="1" spc="-10" dirty="0">
                <a:solidFill>
                  <a:srgbClr val="1F4283"/>
                </a:solidFill>
                <a:latin typeface="Arial"/>
                <a:cs typeface="Arial"/>
              </a:rPr>
              <a:t>Rehabilitation </a:t>
            </a:r>
            <a:r>
              <a:rPr lang="en-US" sz="1800" b="1" dirty="0">
                <a:solidFill>
                  <a:srgbClr val="1F4283"/>
                </a:solidFill>
                <a:latin typeface="Arial"/>
                <a:cs typeface="Arial"/>
              </a:rPr>
              <a:t>(RRR)</a:t>
            </a:r>
            <a:r>
              <a:rPr lang="en-US" sz="1800" b="1" spc="-75" dirty="0">
                <a:solidFill>
                  <a:srgbClr val="1F4283"/>
                </a:solidFill>
                <a:latin typeface="Arial"/>
                <a:cs typeface="Arial"/>
              </a:rPr>
              <a:t> </a:t>
            </a:r>
            <a:r>
              <a:rPr lang="en-US" sz="1800" b="1" spc="-10" dirty="0">
                <a:solidFill>
                  <a:srgbClr val="1F4283"/>
                </a:solidFill>
                <a:latin typeface="Arial"/>
                <a:cs typeface="Arial"/>
              </a:rPr>
              <a:t>Project</a:t>
            </a:r>
            <a:br>
              <a:rPr lang="en-US" sz="1800" b="1" spc="-10" dirty="0">
                <a:solidFill>
                  <a:srgbClr val="1F4283"/>
                </a:solidFill>
                <a:latin typeface="Arial"/>
                <a:cs typeface="Arial"/>
              </a:rPr>
            </a:br>
            <a:r>
              <a:rPr lang="en-US" sz="1800" b="1" spc="-10" dirty="0">
                <a:solidFill>
                  <a:srgbClr val="1F4283"/>
                </a:solidFill>
                <a:latin typeface="Arial"/>
                <a:cs typeface="Arial"/>
              </a:rPr>
              <a:t>Broward County, Florida</a:t>
            </a:r>
            <a:endParaRPr lang="en-US" dirty="0"/>
          </a:p>
        </p:txBody>
      </p:sp>
      <p:pic>
        <p:nvPicPr>
          <p:cNvPr id="6" name="Picture 5" descr="Logo, company name&#10;&#10;Description automatically generated">
            <a:extLst>
              <a:ext uri="{FF2B5EF4-FFF2-40B4-BE49-F238E27FC236}">
                <a16:creationId xmlns:a16="http://schemas.microsoft.com/office/drawing/2014/main" id="{577EBD66-2D91-8306-4D4F-752A1B327A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0"/>
            <a:ext cx="3109010" cy="1554505"/>
          </a:xfrm>
          <a:prstGeom prst="rect">
            <a:avLst/>
          </a:prstGeom>
        </p:spPr>
      </p:pic>
      <p:pic>
        <p:nvPicPr>
          <p:cNvPr id="2" name="Slide 1">
            <a:hlinkClick r:id="" action="ppaction://media"/>
            <a:extLst>
              <a:ext uri="{FF2B5EF4-FFF2-40B4-BE49-F238E27FC236}">
                <a16:creationId xmlns:a16="http://schemas.microsoft.com/office/drawing/2014/main" id="{2EBC83E1-122D-61BF-1E89-8B004225EF30}"/>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6"/>
          <a:stretch>
            <a:fillRect/>
          </a:stretch>
        </p:blipFill>
        <p:spPr>
          <a:xfrm>
            <a:off x="121186" y="6165850"/>
            <a:ext cx="609600" cy="609600"/>
          </a:xfrm>
          <a:prstGeom prst="rect">
            <a:avLst/>
          </a:prstGeom>
        </p:spPr>
      </p:pic>
    </p:spTree>
    <p:extLst>
      <p:ext uri="{BB962C8B-B14F-4D97-AF65-F5344CB8AC3E}">
        <p14:creationId xmlns:p14="http://schemas.microsoft.com/office/powerpoint/2010/main" val="67538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18970" rIns="0" bIns="0" rtlCol="0">
            <a:spAutoFit/>
          </a:bodyPr>
          <a:lstStyle/>
          <a:p>
            <a:pPr marL="2169160">
              <a:lnSpc>
                <a:spcPct val="100000"/>
              </a:lnSpc>
              <a:spcBef>
                <a:spcPts val="95"/>
              </a:spcBef>
            </a:pPr>
            <a:r>
              <a:rPr spc="-35" dirty="0"/>
              <a:t>Non-</a:t>
            </a:r>
            <a:r>
              <a:rPr dirty="0"/>
              <a:t>Discrimination</a:t>
            </a:r>
            <a:r>
              <a:rPr spc="-220" dirty="0"/>
              <a:t> </a:t>
            </a:r>
            <a:r>
              <a:rPr spc="-10" dirty="0"/>
              <a:t>Policy</a:t>
            </a:r>
          </a:p>
        </p:txBody>
      </p:sp>
      <p:sp>
        <p:nvSpPr>
          <p:cNvPr id="4" name="object 4"/>
          <p:cNvSpPr txBox="1"/>
          <p:nvPr/>
        </p:nvSpPr>
        <p:spPr>
          <a:xfrm>
            <a:off x="6494653" y="6516434"/>
            <a:ext cx="267335" cy="281305"/>
          </a:xfrm>
          <a:prstGeom prst="rect">
            <a:avLst/>
          </a:prstGeom>
        </p:spPr>
        <p:txBody>
          <a:bodyPr vert="horz" wrap="square" lIns="0" tIns="0" rIns="0" bIns="0" rtlCol="0">
            <a:spAutoFit/>
          </a:bodyPr>
          <a:lstStyle/>
          <a:p>
            <a:pPr marL="12700">
              <a:lnSpc>
                <a:spcPts val="2090"/>
              </a:lnSpc>
            </a:pPr>
            <a:r>
              <a:rPr sz="1800" b="1" spc="-25" dirty="0">
                <a:latin typeface="Arial"/>
                <a:cs typeface="Arial"/>
              </a:rPr>
              <a:t>11</a:t>
            </a:r>
            <a:endParaRPr sz="1800">
              <a:latin typeface="Arial"/>
              <a:cs typeface="Arial"/>
            </a:endParaRPr>
          </a:p>
        </p:txBody>
      </p:sp>
      <p:grpSp>
        <p:nvGrpSpPr>
          <p:cNvPr id="9" name="Group 8">
            <a:extLst>
              <a:ext uri="{FF2B5EF4-FFF2-40B4-BE49-F238E27FC236}">
                <a16:creationId xmlns:a16="http://schemas.microsoft.com/office/drawing/2014/main" id="{F83DABF4-CFD4-F0F2-B9B0-56C2649DB8EE}"/>
              </a:ext>
            </a:extLst>
          </p:cNvPr>
          <p:cNvGrpSpPr/>
          <p:nvPr/>
        </p:nvGrpSpPr>
        <p:grpSpPr>
          <a:xfrm>
            <a:off x="1065149" y="21463"/>
            <a:ext cx="11117453" cy="6440423"/>
            <a:chOff x="1065149" y="21463"/>
            <a:chExt cx="11117453" cy="6440423"/>
          </a:xfrm>
        </p:grpSpPr>
        <p:pic>
          <p:nvPicPr>
            <p:cNvPr id="3" name="object 3"/>
            <p:cNvPicPr/>
            <p:nvPr/>
          </p:nvPicPr>
          <p:blipFill>
            <a:blip r:embed="rId5" cstate="print"/>
            <a:stretch>
              <a:fillRect/>
            </a:stretch>
          </p:blipFill>
          <p:spPr>
            <a:xfrm>
              <a:off x="1065149" y="21463"/>
              <a:ext cx="11117453" cy="6440423"/>
            </a:xfrm>
            <a:prstGeom prst="rect">
              <a:avLst/>
            </a:prstGeom>
          </p:spPr>
        </p:pic>
        <p:sp>
          <p:nvSpPr>
            <p:cNvPr id="5" name="TextBox 4">
              <a:extLst>
                <a:ext uri="{FF2B5EF4-FFF2-40B4-BE49-F238E27FC236}">
                  <a16:creationId xmlns:a16="http://schemas.microsoft.com/office/drawing/2014/main" id="{FBE25119-CDCB-A892-B629-2A27C5B8C17D}"/>
                </a:ext>
              </a:extLst>
            </p:cNvPr>
            <p:cNvSpPr txBox="1"/>
            <p:nvPr/>
          </p:nvSpPr>
          <p:spPr>
            <a:xfrm>
              <a:off x="7391400" y="4608096"/>
              <a:ext cx="2971800" cy="338554"/>
            </a:xfrm>
            <a:prstGeom prst="rect">
              <a:avLst/>
            </a:prstGeom>
            <a:solidFill>
              <a:schemeClr val="bg1"/>
            </a:solidFill>
          </p:spPr>
          <p:txBody>
            <a:bodyPr wrap="square" rtlCol="0">
              <a:spAutoFit/>
            </a:bodyPr>
            <a:lstStyle/>
            <a:p>
              <a:r>
                <a:rPr lang="en-US" sz="1600" b="1" dirty="0">
                  <a:solidFill>
                    <a:schemeClr val="tx2"/>
                  </a:solidFill>
                </a:rPr>
                <a:t>Stefan </a:t>
              </a:r>
              <a:r>
                <a:rPr lang="en-US" sz="1600" b="1" dirty="0" err="1">
                  <a:solidFill>
                    <a:schemeClr val="tx2"/>
                  </a:solidFill>
                </a:rPr>
                <a:t>Kulakowski</a:t>
              </a:r>
              <a:endParaRPr lang="en-US" sz="1600" b="1" dirty="0">
                <a:solidFill>
                  <a:schemeClr val="tx2"/>
                </a:solidFill>
              </a:endParaRPr>
            </a:p>
          </p:txBody>
        </p:sp>
        <p:sp>
          <p:nvSpPr>
            <p:cNvPr id="8" name="TextBox 7">
              <a:extLst>
                <a:ext uri="{FF2B5EF4-FFF2-40B4-BE49-F238E27FC236}">
                  <a16:creationId xmlns:a16="http://schemas.microsoft.com/office/drawing/2014/main" id="{F50468AD-45E8-7FD3-1320-E2EB768649E0}"/>
                </a:ext>
              </a:extLst>
            </p:cNvPr>
            <p:cNvSpPr txBox="1"/>
            <p:nvPr/>
          </p:nvSpPr>
          <p:spPr>
            <a:xfrm>
              <a:off x="7391399" y="5784850"/>
              <a:ext cx="3735451" cy="338554"/>
            </a:xfrm>
            <a:prstGeom prst="rect">
              <a:avLst/>
            </a:prstGeom>
            <a:solidFill>
              <a:schemeClr val="bg1"/>
            </a:solidFill>
          </p:spPr>
          <p:txBody>
            <a:bodyPr wrap="square" rtlCol="0">
              <a:spAutoFit/>
            </a:bodyPr>
            <a:lstStyle/>
            <a:p>
              <a:r>
                <a:rPr lang="en-US" sz="1600" i="1" u="sng" dirty="0">
                  <a:solidFill>
                    <a:schemeClr val="tx2"/>
                  </a:solidFill>
                </a:rPr>
                <a:t>stefan.kulakowski@dot.state.fl.us</a:t>
              </a:r>
            </a:p>
          </p:txBody>
        </p:sp>
      </p:grpSp>
      <p:pic>
        <p:nvPicPr>
          <p:cNvPr id="6" name="Slide 11">
            <a:hlinkClick r:id="" action="ppaction://media"/>
            <a:extLst>
              <a:ext uri="{FF2B5EF4-FFF2-40B4-BE49-F238E27FC236}">
                <a16:creationId xmlns:a16="http://schemas.microsoft.com/office/drawing/2014/main" id="{127EDFB3-8B96-B3EE-655F-093DD6A4AC78}"/>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612340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39388" y="3067430"/>
            <a:ext cx="5775325" cy="635000"/>
          </a:xfrm>
          <a:prstGeom prst="rect">
            <a:avLst/>
          </a:prstGeom>
        </p:spPr>
        <p:txBody>
          <a:bodyPr vert="horz" wrap="square" lIns="0" tIns="12065" rIns="0" bIns="0" rtlCol="0">
            <a:spAutoFit/>
          </a:bodyPr>
          <a:lstStyle/>
          <a:p>
            <a:pPr marL="12700">
              <a:lnSpc>
                <a:spcPct val="100000"/>
              </a:lnSpc>
              <a:spcBef>
                <a:spcPts val="95"/>
              </a:spcBef>
            </a:pPr>
            <a:r>
              <a:rPr dirty="0"/>
              <a:t>4.</a:t>
            </a:r>
            <a:r>
              <a:rPr spc="-75" dirty="0"/>
              <a:t> </a:t>
            </a:r>
            <a:r>
              <a:rPr dirty="0"/>
              <a:t>Rules</a:t>
            </a:r>
            <a:r>
              <a:rPr spc="-60" dirty="0"/>
              <a:t> </a:t>
            </a:r>
            <a:r>
              <a:rPr dirty="0"/>
              <a:t>of</a:t>
            </a:r>
            <a:r>
              <a:rPr spc="-60" dirty="0"/>
              <a:t> </a:t>
            </a:r>
            <a:r>
              <a:rPr spc="-10" dirty="0"/>
              <a:t>Engagement</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11</a:t>
            </a:fld>
            <a:endParaRPr spc="-25"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39488" y="275464"/>
            <a:ext cx="4176395" cy="513715"/>
          </a:xfrm>
          <a:prstGeom prst="rect">
            <a:avLst/>
          </a:prstGeom>
        </p:spPr>
        <p:txBody>
          <a:bodyPr vert="horz" wrap="square" lIns="0" tIns="12700" rIns="0" bIns="0" rtlCol="0">
            <a:spAutoFit/>
          </a:bodyPr>
          <a:lstStyle/>
          <a:p>
            <a:pPr marL="12700">
              <a:lnSpc>
                <a:spcPct val="100000"/>
              </a:lnSpc>
              <a:spcBef>
                <a:spcPts val="100"/>
              </a:spcBef>
            </a:pPr>
            <a:r>
              <a:rPr sz="3200" dirty="0"/>
              <a:t>Rules</a:t>
            </a:r>
            <a:r>
              <a:rPr sz="3200" spc="-30" dirty="0"/>
              <a:t> </a:t>
            </a:r>
            <a:r>
              <a:rPr sz="3200" dirty="0"/>
              <a:t>of</a:t>
            </a:r>
            <a:r>
              <a:rPr sz="3200" spc="-20" dirty="0"/>
              <a:t> </a:t>
            </a:r>
            <a:r>
              <a:rPr sz="3200" spc="-10" dirty="0"/>
              <a:t>Engagement</a:t>
            </a:r>
            <a:endParaRPr sz="3200"/>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12</a:t>
            </a:fld>
            <a:endParaRPr spc="-25" dirty="0"/>
          </a:p>
        </p:txBody>
      </p:sp>
      <p:grpSp>
        <p:nvGrpSpPr>
          <p:cNvPr id="3" name="object 3"/>
          <p:cNvGrpSpPr/>
          <p:nvPr/>
        </p:nvGrpSpPr>
        <p:grpSpPr>
          <a:xfrm>
            <a:off x="2151888" y="852169"/>
            <a:ext cx="1838325" cy="3371215"/>
            <a:chOff x="2151888" y="852169"/>
            <a:chExt cx="1838325" cy="3371215"/>
          </a:xfrm>
        </p:grpSpPr>
        <p:pic>
          <p:nvPicPr>
            <p:cNvPr id="4" name="object 4"/>
            <p:cNvPicPr/>
            <p:nvPr/>
          </p:nvPicPr>
          <p:blipFill>
            <a:blip r:embed="rId5" cstate="print"/>
            <a:stretch>
              <a:fillRect/>
            </a:stretch>
          </p:blipFill>
          <p:spPr>
            <a:xfrm>
              <a:off x="2151888" y="2622805"/>
              <a:ext cx="1750948" cy="1600198"/>
            </a:xfrm>
            <a:prstGeom prst="rect">
              <a:avLst/>
            </a:prstGeom>
          </p:spPr>
        </p:pic>
        <p:pic>
          <p:nvPicPr>
            <p:cNvPr id="5" name="object 5"/>
            <p:cNvPicPr/>
            <p:nvPr/>
          </p:nvPicPr>
          <p:blipFill>
            <a:blip r:embed="rId6" cstate="print"/>
            <a:stretch>
              <a:fillRect/>
            </a:stretch>
          </p:blipFill>
          <p:spPr>
            <a:xfrm>
              <a:off x="2186813" y="852169"/>
              <a:ext cx="1802891" cy="1799716"/>
            </a:xfrm>
            <a:prstGeom prst="rect">
              <a:avLst/>
            </a:prstGeom>
          </p:spPr>
        </p:pic>
      </p:grpSp>
      <p:sp>
        <p:nvSpPr>
          <p:cNvPr id="6" name="object 6"/>
          <p:cNvSpPr/>
          <p:nvPr/>
        </p:nvSpPr>
        <p:spPr>
          <a:xfrm>
            <a:off x="2216491" y="4425908"/>
            <a:ext cx="1400810" cy="1266190"/>
          </a:xfrm>
          <a:custGeom>
            <a:avLst/>
            <a:gdLst/>
            <a:ahLst/>
            <a:cxnLst/>
            <a:rect l="l" t="t" r="r" b="b"/>
            <a:pathLst>
              <a:path w="1400810" h="1266189">
                <a:moveTo>
                  <a:pt x="1282485" y="1260138"/>
                </a:moveTo>
                <a:lnTo>
                  <a:pt x="1244385" y="1031538"/>
                </a:lnTo>
                <a:lnTo>
                  <a:pt x="1275829" y="993798"/>
                </a:lnTo>
                <a:lnTo>
                  <a:pt x="1303705" y="954644"/>
                </a:lnTo>
                <a:lnTo>
                  <a:pt x="1328035" y="914248"/>
                </a:lnTo>
                <a:lnTo>
                  <a:pt x="1348837" y="872783"/>
                </a:lnTo>
                <a:lnTo>
                  <a:pt x="1366131" y="830425"/>
                </a:lnTo>
                <a:lnTo>
                  <a:pt x="1379937" y="787346"/>
                </a:lnTo>
                <a:lnTo>
                  <a:pt x="1390273" y="743719"/>
                </a:lnTo>
                <a:lnTo>
                  <a:pt x="1397161" y="699719"/>
                </a:lnTo>
                <a:lnTo>
                  <a:pt x="1400619" y="655518"/>
                </a:lnTo>
                <a:lnTo>
                  <a:pt x="1400667" y="611291"/>
                </a:lnTo>
                <a:lnTo>
                  <a:pt x="1397325" y="567210"/>
                </a:lnTo>
                <a:lnTo>
                  <a:pt x="1390612" y="523450"/>
                </a:lnTo>
                <a:lnTo>
                  <a:pt x="1380548" y="480184"/>
                </a:lnTo>
                <a:lnTo>
                  <a:pt x="1367152" y="437585"/>
                </a:lnTo>
                <a:lnTo>
                  <a:pt x="1350444" y="395828"/>
                </a:lnTo>
                <a:lnTo>
                  <a:pt x="1330444" y="355084"/>
                </a:lnTo>
                <a:lnTo>
                  <a:pt x="1307172" y="315529"/>
                </a:lnTo>
                <a:lnTo>
                  <a:pt x="1280646" y="277336"/>
                </a:lnTo>
                <a:lnTo>
                  <a:pt x="1250887" y="240678"/>
                </a:lnTo>
                <a:lnTo>
                  <a:pt x="1217914" y="205728"/>
                </a:lnTo>
                <a:lnTo>
                  <a:pt x="1181746" y="172661"/>
                </a:lnTo>
                <a:lnTo>
                  <a:pt x="1142404" y="141649"/>
                </a:lnTo>
                <a:lnTo>
                  <a:pt x="1102468" y="114303"/>
                </a:lnTo>
                <a:lnTo>
                  <a:pt x="1061090" y="89932"/>
                </a:lnTo>
                <a:lnTo>
                  <a:pt x="1018438" y="68520"/>
                </a:lnTo>
                <a:lnTo>
                  <a:pt x="974681" y="50049"/>
                </a:lnTo>
                <a:lnTo>
                  <a:pt x="929986" y="34501"/>
                </a:lnTo>
                <a:lnTo>
                  <a:pt x="884521" y="21858"/>
                </a:lnTo>
                <a:lnTo>
                  <a:pt x="838454" y="12105"/>
                </a:lnTo>
                <a:lnTo>
                  <a:pt x="791952" y="5222"/>
                </a:lnTo>
                <a:lnTo>
                  <a:pt x="745184" y="1193"/>
                </a:lnTo>
                <a:lnTo>
                  <a:pt x="698317" y="0"/>
                </a:lnTo>
                <a:lnTo>
                  <a:pt x="651518" y="1625"/>
                </a:lnTo>
                <a:lnTo>
                  <a:pt x="604956" y="6051"/>
                </a:lnTo>
                <a:lnTo>
                  <a:pt x="558798" y="13261"/>
                </a:lnTo>
                <a:lnTo>
                  <a:pt x="513213" y="23237"/>
                </a:lnTo>
                <a:lnTo>
                  <a:pt x="468367" y="35962"/>
                </a:lnTo>
                <a:lnTo>
                  <a:pt x="424430" y="51418"/>
                </a:lnTo>
                <a:lnTo>
                  <a:pt x="381568" y="69587"/>
                </a:lnTo>
                <a:lnTo>
                  <a:pt x="339949" y="90453"/>
                </a:lnTo>
                <a:lnTo>
                  <a:pt x="299741" y="113997"/>
                </a:lnTo>
                <a:lnTo>
                  <a:pt x="261112" y="140203"/>
                </a:lnTo>
                <a:lnTo>
                  <a:pt x="224230" y="169053"/>
                </a:lnTo>
                <a:lnTo>
                  <a:pt x="189262" y="200528"/>
                </a:lnTo>
                <a:lnTo>
                  <a:pt x="156376" y="234613"/>
                </a:lnTo>
                <a:lnTo>
                  <a:pt x="124916" y="272360"/>
                </a:lnTo>
                <a:lnTo>
                  <a:pt x="97024" y="311505"/>
                </a:lnTo>
                <a:lnTo>
                  <a:pt x="72681" y="351875"/>
                </a:lnTo>
                <a:lnTo>
                  <a:pt x="51867" y="393301"/>
                </a:lnTo>
                <a:lnTo>
                  <a:pt x="34563" y="435612"/>
                </a:lnTo>
                <a:lnTo>
                  <a:pt x="20749" y="478636"/>
                </a:lnTo>
                <a:lnTo>
                  <a:pt x="10405" y="522203"/>
                </a:lnTo>
                <a:lnTo>
                  <a:pt x="3512" y="566142"/>
                </a:lnTo>
                <a:lnTo>
                  <a:pt x="50" y="610282"/>
                </a:lnTo>
                <a:lnTo>
                  <a:pt x="0" y="654452"/>
                </a:lnTo>
                <a:lnTo>
                  <a:pt x="3341" y="698481"/>
                </a:lnTo>
                <a:lnTo>
                  <a:pt x="10055" y="742198"/>
                </a:lnTo>
                <a:lnTo>
                  <a:pt x="20121" y="785433"/>
                </a:lnTo>
                <a:lnTo>
                  <a:pt x="33521" y="828014"/>
                </a:lnTo>
                <a:lnTo>
                  <a:pt x="50234" y="869770"/>
                </a:lnTo>
                <a:lnTo>
                  <a:pt x="70241" y="910532"/>
                </a:lnTo>
                <a:lnTo>
                  <a:pt x="93523" y="950127"/>
                </a:lnTo>
                <a:lnTo>
                  <a:pt x="120059" y="988385"/>
                </a:lnTo>
                <a:lnTo>
                  <a:pt x="149830" y="1025135"/>
                </a:lnTo>
                <a:lnTo>
                  <a:pt x="182816" y="1060207"/>
                </a:lnTo>
                <a:lnTo>
                  <a:pt x="218999" y="1093428"/>
                </a:lnTo>
                <a:lnTo>
                  <a:pt x="258357" y="1124629"/>
                </a:lnTo>
                <a:lnTo>
                  <a:pt x="298481" y="1151705"/>
                </a:lnTo>
                <a:lnTo>
                  <a:pt x="340206" y="1175948"/>
                </a:lnTo>
                <a:lnTo>
                  <a:pt x="383358" y="1197341"/>
                </a:lnTo>
                <a:lnTo>
                  <a:pt x="427765" y="1215865"/>
                </a:lnTo>
                <a:lnTo>
                  <a:pt x="473253" y="1231501"/>
                </a:lnTo>
                <a:lnTo>
                  <a:pt x="519648" y="1244231"/>
                </a:lnTo>
                <a:lnTo>
                  <a:pt x="566777" y="1254036"/>
                </a:lnTo>
                <a:lnTo>
                  <a:pt x="614467" y="1260897"/>
                </a:lnTo>
                <a:lnTo>
                  <a:pt x="662544" y="1264796"/>
                </a:lnTo>
                <a:lnTo>
                  <a:pt x="710835" y="1265714"/>
                </a:lnTo>
                <a:lnTo>
                  <a:pt x="759167" y="1263632"/>
                </a:lnTo>
                <a:lnTo>
                  <a:pt x="807366" y="1258533"/>
                </a:lnTo>
                <a:lnTo>
                  <a:pt x="855258" y="1250397"/>
                </a:lnTo>
                <a:lnTo>
                  <a:pt x="902671" y="1239205"/>
                </a:lnTo>
                <a:lnTo>
                  <a:pt x="949430" y="1224940"/>
                </a:lnTo>
                <a:lnTo>
                  <a:pt x="995363" y="1207582"/>
                </a:lnTo>
                <a:lnTo>
                  <a:pt x="1040296" y="1187113"/>
                </a:lnTo>
                <a:lnTo>
                  <a:pt x="1282485" y="1260138"/>
                </a:lnTo>
                <a:close/>
              </a:path>
            </a:pathLst>
          </a:custGeom>
          <a:ln w="76200">
            <a:solidFill>
              <a:srgbClr val="1F4284"/>
            </a:solidFill>
          </a:ln>
        </p:spPr>
        <p:txBody>
          <a:bodyPr wrap="square" lIns="0" tIns="0" rIns="0" bIns="0" rtlCol="0"/>
          <a:lstStyle/>
          <a:p>
            <a:endParaRPr/>
          </a:p>
        </p:txBody>
      </p:sp>
      <p:sp>
        <p:nvSpPr>
          <p:cNvPr id="7" name="object 7"/>
          <p:cNvSpPr txBox="1"/>
          <p:nvPr/>
        </p:nvSpPr>
        <p:spPr>
          <a:xfrm>
            <a:off x="2672588" y="4528948"/>
            <a:ext cx="492125" cy="1031240"/>
          </a:xfrm>
          <a:prstGeom prst="rect">
            <a:avLst/>
          </a:prstGeom>
        </p:spPr>
        <p:txBody>
          <a:bodyPr vert="horz" wrap="square" lIns="0" tIns="12700" rIns="0" bIns="0" rtlCol="0">
            <a:spAutoFit/>
          </a:bodyPr>
          <a:lstStyle/>
          <a:p>
            <a:pPr marL="12700">
              <a:lnSpc>
                <a:spcPct val="100000"/>
              </a:lnSpc>
              <a:spcBef>
                <a:spcPts val="100"/>
              </a:spcBef>
            </a:pPr>
            <a:r>
              <a:rPr sz="6600" dirty="0">
                <a:solidFill>
                  <a:srgbClr val="143879"/>
                </a:solidFill>
                <a:latin typeface="Arial"/>
                <a:cs typeface="Arial"/>
              </a:rPr>
              <a:t>?</a:t>
            </a:r>
            <a:endParaRPr sz="6600">
              <a:latin typeface="Arial"/>
              <a:cs typeface="Arial"/>
            </a:endParaRPr>
          </a:p>
        </p:txBody>
      </p:sp>
      <p:sp>
        <p:nvSpPr>
          <p:cNvPr id="8" name="object 8"/>
          <p:cNvSpPr txBox="1"/>
          <p:nvPr/>
        </p:nvSpPr>
        <p:spPr>
          <a:xfrm>
            <a:off x="4809109" y="1163954"/>
            <a:ext cx="6700520" cy="4237057"/>
          </a:xfrm>
          <a:prstGeom prst="rect">
            <a:avLst/>
          </a:prstGeom>
        </p:spPr>
        <p:txBody>
          <a:bodyPr vert="horz" wrap="square" lIns="0" tIns="12700" rIns="0" bIns="0" rtlCol="0">
            <a:spAutoFit/>
          </a:bodyPr>
          <a:lstStyle/>
          <a:p>
            <a:pPr marL="354965" indent="-342265">
              <a:lnSpc>
                <a:spcPct val="100000"/>
              </a:lnSpc>
              <a:spcBef>
                <a:spcPts val="100"/>
              </a:spcBef>
              <a:buChar char="•"/>
              <a:tabLst>
                <a:tab pos="354965" algn="l"/>
                <a:tab pos="355600" algn="l"/>
              </a:tabLst>
            </a:pPr>
            <a:r>
              <a:rPr sz="2100" dirty="0">
                <a:latin typeface="Arial"/>
                <a:cs typeface="Arial"/>
              </a:rPr>
              <a:t>This</a:t>
            </a:r>
            <a:r>
              <a:rPr sz="2100" spc="-30" dirty="0">
                <a:latin typeface="Arial"/>
                <a:cs typeface="Arial"/>
              </a:rPr>
              <a:t> </a:t>
            </a:r>
            <a:r>
              <a:rPr sz="2100" dirty="0">
                <a:latin typeface="Arial"/>
                <a:cs typeface="Arial"/>
              </a:rPr>
              <a:t>Public</a:t>
            </a:r>
            <a:r>
              <a:rPr sz="2100" spc="-25" dirty="0">
                <a:latin typeface="Arial"/>
                <a:cs typeface="Arial"/>
              </a:rPr>
              <a:t> </a:t>
            </a:r>
            <a:r>
              <a:rPr sz="2100" dirty="0">
                <a:latin typeface="Arial"/>
                <a:cs typeface="Arial"/>
              </a:rPr>
              <a:t>Information</a:t>
            </a:r>
            <a:r>
              <a:rPr sz="2100" spc="-25" dirty="0">
                <a:latin typeface="Arial"/>
                <a:cs typeface="Arial"/>
              </a:rPr>
              <a:t> </a:t>
            </a:r>
            <a:r>
              <a:rPr sz="2100" dirty="0">
                <a:latin typeface="Arial"/>
                <a:cs typeface="Arial"/>
              </a:rPr>
              <a:t>Meeting</a:t>
            </a:r>
            <a:r>
              <a:rPr sz="2100" spc="-30" dirty="0">
                <a:latin typeface="Arial"/>
                <a:cs typeface="Arial"/>
              </a:rPr>
              <a:t> </a:t>
            </a:r>
            <a:r>
              <a:rPr sz="2100" dirty="0">
                <a:latin typeface="Arial"/>
                <a:cs typeface="Arial"/>
              </a:rPr>
              <a:t>is</a:t>
            </a:r>
            <a:r>
              <a:rPr sz="2100" spc="-10" dirty="0">
                <a:latin typeface="Arial"/>
                <a:cs typeface="Arial"/>
              </a:rPr>
              <a:t> </a:t>
            </a:r>
            <a:r>
              <a:rPr sz="2100" dirty="0">
                <a:latin typeface="Arial"/>
                <a:cs typeface="Arial"/>
              </a:rPr>
              <a:t>being</a:t>
            </a:r>
            <a:r>
              <a:rPr sz="2100" spc="-25" dirty="0">
                <a:latin typeface="Arial"/>
                <a:cs typeface="Arial"/>
              </a:rPr>
              <a:t> </a:t>
            </a:r>
            <a:r>
              <a:rPr sz="2100" spc="-10" dirty="0">
                <a:latin typeface="Arial"/>
                <a:cs typeface="Arial"/>
              </a:rPr>
              <a:t>recorded.</a:t>
            </a:r>
            <a:endParaRPr sz="2100" dirty="0">
              <a:latin typeface="Arial"/>
              <a:cs typeface="Arial"/>
            </a:endParaRPr>
          </a:p>
          <a:p>
            <a:pPr>
              <a:lnSpc>
                <a:spcPct val="100000"/>
              </a:lnSpc>
              <a:spcBef>
                <a:spcPts val="45"/>
              </a:spcBef>
              <a:buFont typeface="Arial"/>
              <a:buChar char="•"/>
            </a:pPr>
            <a:endParaRPr sz="2150" dirty="0">
              <a:latin typeface="Arial"/>
              <a:cs typeface="Arial"/>
            </a:endParaRPr>
          </a:p>
          <a:p>
            <a:pPr marL="354965" indent="-342265">
              <a:lnSpc>
                <a:spcPct val="100000"/>
              </a:lnSpc>
              <a:buChar char="•"/>
              <a:tabLst>
                <a:tab pos="354965" algn="l"/>
                <a:tab pos="355600" algn="l"/>
              </a:tabLst>
            </a:pPr>
            <a:r>
              <a:rPr sz="2100" dirty="0">
                <a:latin typeface="Arial"/>
                <a:cs typeface="Arial"/>
              </a:rPr>
              <a:t>If</a:t>
            </a:r>
            <a:r>
              <a:rPr sz="2100" spc="-30" dirty="0">
                <a:latin typeface="Arial"/>
                <a:cs typeface="Arial"/>
              </a:rPr>
              <a:t> </a:t>
            </a:r>
            <a:r>
              <a:rPr sz="2100" dirty="0">
                <a:latin typeface="Arial"/>
                <a:cs typeface="Arial"/>
              </a:rPr>
              <a:t>you</a:t>
            </a:r>
            <a:r>
              <a:rPr sz="2100" spc="-25" dirty="0">
                <a:latin typeface="Arial"/>
                <a:cs typeface="Arial"/>
              </a:rPr>
              <a:t> </a:t>
            </a:r>
            <a:r>
              <a:rPr sz="2100" dirty="0">
                <a:latin typeface="Arial"/>
                <a:cs typeface="Arial"/>
              </a:rPr>
              <a:t>experience</a:t>
            </a:r>
            <a:r>
              <a:rPr sz="2100" spc="-40" dirty="0">
                <a:latin typeface="Arial"/>
                <a:cs typeface="Arial"/>
              </a:rPr>
              <a:t> </a:t>
            </a:r>
            <a:r>
              <a:rPr sz="2100" dirty="0">
                <a:latin typeface="Arial"/>
                <a:cs typeface="Arial"/>
              </a:rPr>
              <a:t>technical</a:t>
            </a:r>
            <a:r>
              <a:rPr sz="2100" spc="-40" dirty="0">
                <a:latin typeface="Arial"/>
                <a:cs typeface="Arial"/>
              </a:rPr>
              <a:t> </a:t>
            </a:r>
            <a:r>
              <a:rPr sz="2100" dirty="0">
                <a:latin typeface="Arial"/>
                <a:cs typeface="Arial"/>
              </a:rPr>
              <a:t>difficulties,</a:t>
            </a:r>
            <a:r>
              <a:rPr sz="2100" spc="-55" dirty="0">
                <a:latin typeface="Arial"/>
                <a:cs typeface="Arial"/>
              </a:rPr>
              <a:t> </a:t>
            </a:r>
            <a:r>
              <a:rPr sz="2100" dirty="0">
                <a:latin typeface="Arial"/>
                <a:cs typeface="Arial"/>
              </a:rPr>
              <a:t>please</a:t>
            </a:r>
            <a:r>
              <a:rPr sz="2100" spc="-35" dirty="0">
                <a:latin typeface="Arial"/>
                <a:cs typeface="Arial"/>
              </a:rPr>
              <a:t> </a:t>
            </a:r>
            <a:r>
              <a:rPr sz="2100" spc="-10" dirty="0">
                <a:latin typeface="Arial"/>
                <a:cs typeface="Arial"/>
              </a:rPr>
              <a:t>contact</a:t>
            </a:r>
            <a:endParaRPr sz="2100" dirty="0">
              <a:latin typeface="Arial"/>
              <a:cs typeface="Arial"/>
            </a:endParaRPr>
          </a:p>
          <a:p>
            <a:pPr marL="355600" marR="109220">
              <a:lnSpc>
                <a:spcPct val="100000"/>
              </a:lnSpc>
            </a:pPr>
            <a:r>
              <a:rPr sz="2100" b="1" dirty="0">
                <a:latin typeface="Arial"/>
                <a:cs typeface="Arial"/>
              </a:rPr>
              <a:t>+1</a:t>
            </a:r>
            <a:r>
              <a:rPr sz="2100" b="1" spc="-25" dirty="0">
                <a:latin typeface="Arial"/>
                <a:cs typeface="Arial"/>
              </a:rPr>
              <a:t> </a:t>
            </a:r>
            <a:r>
              <a:rPr sz="2100" b="1" dirty="0">
                <a:latin typeface="Arial"/>
                <a:cs typeface="Arial"/>
              </a:rPr>
              <a:t>(</a:t>
            </a:r>
            <a:r>
              <a:rPr lang="en-US" sz="2100" b="1" dirty="0">
                <a:latin typeface="Arial"/>
                <a:cs typeface="Arial"/>
              </a:rPr>
              <a:t>850</a:t>
            </a:r>
            <a:r>
              <a:rPr sz="2100" b="1" dirty="0">
                <a:latin typeface="Arial"/>
                <a:cs typeface="Arial"/>
              </a:rPr>
              <a:t>)</a:t>
            </a:r>
            <a:r>
              <a:rPr sz="2100" b="1" spc="-5" dirty="0">
                <a:latin typeface="Arial"/>
                <a:cs typeface="Arial"/>
              </a:rPr>
              <a:t> </a:t>
            </a:r>
            <a:r>
              <a:rPr sz="2100" b="1" spc="-10" dirty="0">
                <a:latin typeface="Arial"/>
                <a:cs typeface="Arial"/>
              </a:rPr>
              <a:t>8</a:t>
            </a:r>
            <a:r>
              <a:rPr lang="en-US" sz="2100" b="1" spc="-10" dirty="0">
                <a:latin typeface="Arial"/>
                <a:cs typeface="Arial"/>
              </a:rPr>
              <a:t>45</a:t>
            </a:r>
            <a:r>
              <a:rPr sz="2100" b="1" spc="-10" dirty="0">
                <a:latin typeface="Arial"/>
                <a:cs typeface="Arial"/>
              </a:rPr>
              <a:t>-</a:t>
            </a:r>
            <a:r>
              <a:rPr lang="en-US" sz="2100" b="1" dirty="0">
                <a:latin typeface="Arial"/>
                <a:cs typeface="Arial"/>
              </a:rPr>
              <a:t>0082</a:t>
            </a:r>
            <a:r>
              <a:rPr sz="2100" b="1" spc="-5" dirty="0">
                <a:latin typeface="Arial"/>
                <a:cs typeface="Arial"/>
              </a:rPr>
              <a:t> </a:t>
            </a:r>
            <a:r>
              <a:rPr sz="2100" dirty="0">
                <a:latin typeface="Arial"/>
                <a:cs typeface="Arial"/>
              </a:rPr>
              <a:t>so</a:t>
            </a:r>
            <a:r>
              <a:rPr sz="2100" spc="-15" dirty="0">
                <a:latin typeface="Arial"/>
                <a:cs typeface="Arial"/>
              </a:rPr>
              <a:t> </a:t>
            </a:r>
            <a:r>
              <a:rPr sz="2100" dirty="0">
                <a:latin typeface="Arial"/>
                <a:cs typeface="Arial"/>
              </a:rPr>
              <a:t>that</a:t>
            </a:r>
            <a:r>
              <a:rPr sz="2100" spc="-5" dirty="0">
                <a:latin typeface="Arial"/>
                <a:cs typeface="Arial"/>
              </a:rPr>
              <a:t> </a:t>
            </a:r>
            <a:r>
              <a:rPr sz="2100" dirty="0">
                <a:latin typeface="Arial"/>
                <a:cs typeface="Arial"/>
              </a:rPr>
              <a:t>a</a:t>
            </a:r>
            <a:r>
              <a:rPr sz="2100" spc="-20" dirty="0">
                <a:latin typeface="Arial"/>
                <a:cs typeface="Arial"/>
              </a:rPr>
              <a:t> </a:t>
            </a:r>
            <a:r>
              <a:rPr sz="2100" dirty="0">
                <a:latin typeface="Arial"/>
                <a:cs typeface="Arial"/>
              </a:rPr>
              <a:t>member</a:t>
            </a:r>
            <a:r>
              <a:rPr sz="2100" spc="-5" dirty="0">
                <a:latin typeface="Arial"/>
                <a:cs typeface="Arial"/>
              </a:rPr>
              <a:t> </a:t>
            </a:r>
            <a:r>
              <a:rPr sz="2100" dirty="0">
                <a:latin typeface="Arial"/>
                <a:cs typeface="Arial"/>
              </a:rPr>
              <a:t>of our</a:t>
            </a:r>
            <a:r>
              <a:rPr sz="2100" spc="-5" dirty="0">
                <a:latin typeface="Arial"/>
                <a:cs typeface="Arial"/>
              </a:rPr>
              <a:t> </a:t>
            </a:r>
            <a:r>
              <a:rPr sz="2100" spc="-10" dirty="0">
                <a:latin typeface="Arial"/>
                <a:cs typeface="Arial"/>
              </a:rPr>
              <a:t>technical </a:t>
            </a:r>
            <a:r>
              <a:rPr sz="2100" dirty="0">
                <a:latin typeface="Arial"/>
                <a:cs typeface="Arial"/>
              </a:rPr>
              <a:t>support</a:t>
            </a:r>
            <a:r>
              <a:rPr sz="2100" spc="-15" dirty="0">
                <a:latin typeface="Arial"/>
                <a:cs typeface="Arial"/>
              </a:rPr>
              <a:t> </a:t>
            </a:r>
            <a:r>
              <a:rPr sz="2100" dirty="0">
                <a:latin typeface="Arial"/>
                <a:cs typeface="Arial"/>
              </a:rPr>
              <a:t>team may</a:t>
            </a:r>
            <a:r>
              <a:rPr sz="2100" spc="-10" dirty="0">
                <a:latin typeface="Arial"/>
                <a:cs typeface="Arial"/>
              </a:rPr>
              <a:t> </a:t>
            </a:r>
            <a:r>
              <a:rPr sz="2100" dirty="0">
                <a:latin typeface="Arial"/>
                <a:cs typeface="Arial"/>
              </a:rPr>
              <a:t>assist</a:t>
            </a:r>
            <a:r>
              <a:rPr sz="2100" spc="-20" dirty="0">
                <a:latin typeface="Arial"/>
                <a:cs typeface="Arial"/>
              </a:rPr>
              <a:t> you.</a:t>
            </a:r>
            <a:endParaRPr sz="2100" dirty="0">
              <a:latin typeface="Arial"/>
              <a:cs typeface="Arial"/>
            </a:endParaRPr>
          </a:p>
          <a:p>
            <a:pPr>
              <a:lnSpc>
                <a:spcPct val="100000"/>
              </a:lnSpc>
              <a:spcBef>
                <a:spcPts val="45"/>
              </a:spcBef>
            </a:pPr>
            <a:endParaRPr sz="2150" dirty="0">
              <a:latin typeface="Arial"/>
              <a:cs typeface="Arial"/>
            </a:endParaRPr>
          </a:p>
          <a:p>
            <a:pPr marL="354965" marR="678180" indent="-342265">
              <a:lnSpc>
                <a:spcPct val="100000"/>
              </a:lnSpc>
              <a:spcBef>
                <a:spcPts val="5"/>
              </a:spcBef>
              <a:buChar char="•"/>
              <a:tabLst>
                <a:tab pos="354965" algn="l"/>
                <a:tab pos="355600" algn="l"/>
              </a:tabLst>
            </a:pPr>
            <a:r>
              <a:rPr sz="2100" dirty="0">
                <a:latin typeface="Arial"/>
                <a:cs typeface="Arial"/>
              </a:rPr>
              <a:t>All</a:t>
            </a:r>
            <a:r>
              <a:rPr sz="2100" spc="-25" dirty="0">
                <a:latin typeface="Arial"/>
                <a:cs typeface="Arial"/>
              </a:rPr>
              <a:t> </a:t>
            </a:r>
            <a:r>
              <a:rPr sz="2100" dirty="0">
                <a:latin typeface="Arial"/>
                <a:cs typeface="Arial"/>
              </a:rPr>
              <a:t>attendees</a:t>
            </a:r>
            <a:r>
              <a:rPr sz="2100" spc="-30" dirty="0">
                <a:latin typeface="Arial"/>
                <a:cs typeface="Arial"/>
              </a:rPr>
              <a:t> </a:t>
            </a:r>
            <a:r>
              <a:rPr sz="2100" b="1" dirty="0">
                <a:latin typeface="Arial"/>
                <a:cs typeface="Arial"/>
              </a:rPr>
              <a:t>will</a:t>
            </a:r>
            <a:r>
              <a:rPr sz="2100" b="1" spc="-35" dirty="0">
                <a:latin typeface="Arial"/>
                <a:cs typeface="Arial"/>
              </a:rPr>
              <a:t> </a:t>
            </a:r>
            <a:r>
              <a:rPr sz="2100" b="1" dirty="0">
                <a:latin typeface="Arial"/>
                <a:cs typeface="Arial"/>
              </a:rPr>
              <a:t>remain</a:t>
            </a:r>
            <a:r>
              <a:rPr sz="2100" b="1" spc="-20" dirty="0">
                <a:latin typeface="Arial"/>
                <a:cs typeface="Arial"/>
              </a:rPr>
              <a:t> </a:t>
            </a:r>
            <a:r>
              <a:rPr sz="2100" b="1" dirty="0">
                <a:latin typeface="Arial"/>
                <a:cs typeface="Arial"/>
              </a:rPr>
              <a:t>muted</a:t>
            </a:r>
            <a:r>
              <a:rPr sz="2100" b="1" spc="-20" dirty="0">
                <a:latin typeface="Arial"/>
                <a:cs typeface="Arial"/>
              </a:rPr>
              <a:t> </a:t>
            </a:r>
            <a:r>
              <a:rPr sz="2100" dirty="0">
                <a:latin typeface="Arial"/>
                <a:cs typeface="Arial"/>
              </a:rPr>
              <a:t>throughout </a:t>
            </a:r>
            <a:r>
              <a:rPr sz="2100" spc="-25" dirty="0">
                <a:latin typeface="Arial"/>
                <a:cs typeface="Arial"/>
              </a:rPr>
              <a:t>the </a:t>
            </a:r>
            <a:r>
              <a:rPr sz="2100" dirty="0">
                <a:latin typeface="Arial"/>
                <a:cs typeface="Arial"/>
              </a:rPr>
              <a:t>meeting</a:t>
            </a:r>
            <a:r>
              <a:rPr sz="2100" spc="-10" dirty="0">
                <a:latin typeface="Arial"/>
                <a:cs typeface="Arial"/>
              </a:rPr>
              <a:t>.</a:t>
            </a:r>
            <a:endParaRPr sz="2100" dirty="0">
              <a:latin typeface="Arial"/>
              <a:cs typeface="Arial"/>
            </a:endParaRPr>
          </a:p>
          <a:p>
            <a:pPr>
              <a:lnSpc>
                <a:spcPct val="100000"/>
              </a:lnSpc>
              <a:spcBef>
                <a:spcPts val="45"/>
              </a:spcBef>
              <a:buFont typeface="Arial"/>
              <a:buChar char="•"/>
            </a:pPr>
            <a:endParaRPr sz="2150" dirty="0">
              <a:latin typeface="Arial"/>
              <a:cs typeface="Arial"/>
            </a:endParaRPr>
          </a:p>
          <a:p>
            <a:pPr marL="354965" marR="5080" indent="-342265">
              <a:lnSpc>
                <a:spcPct val="100000"/>
              </a:lnSpc>
              <a:buChar char="•"/>
              <a:tabLst>
                <a:tab pos="354965" algn="l"/>
                <a:tab pos="355600" algn="l"/>
              </a:tabLst>
            </a:pPr>
            <a:r>
              <a:rPr sz="2100" dirty="0">
                <a:latin typeface="Arial"/>
                <a:cs typeface="Arial"/>
              </a:rPr>
              <a:t>At</a:t>
            </a:r>
            <a:r>
              <a:rPr sz="2100" spc="-5" dirty="0">
                <a:latin typeface="Arial"/>
                <a:cs typeface="Arial"/>
              </a:rPr>
              <a:t> </a:t>
            </a:r>
            <a:r>
              <a:rPr sz="2100" dirty="0">
                <a:latin typeface="Arial"/>
                <a:cs typeface="Arial"/>
              </a:rPr>
              <a:t>the</a:t>
            </a:r>
            <a:r>
              <a:rPr sz="2100" spc="-25" dirty="0">
                <a:latin typeface="Arial"/>
                <a:cs typeface="Arial"/>
              </a:rPr>
              <a:t> </a:t>
            </a:r>
            <a:r>
              <a:rPr sz="2100" dirty="0">
                <a:latin typeface="Arial"/>
                <a:cs typeface="Arial"/>
              </a:rPr>
              <a:t>end</a:t>
            </a:r>
            <a:r>
              <a:rPr sz="2100" spc="-15" dirty="0">
                <a:latin typeface="Arial"/>
                <a:cs typeface="Arial"/>
              </a:rPr>
              <a:t> </a:t>
            </a:r>
            <a:r>
              <a:rPr sz="2100" dirty="0">
                <a:latin typeface="Arial"/>
                <a:cs typeface="Arial"/>
              </a:rPr>
              <a:t>of</a:t>
            </a:r>
            <a:r>
              <a:rPr sz="2100" spc="-5" dirty="0">
                <a:latin typeface="Arial"/>
                <a:cs typeface="Arial"/>
              </a:rPr>
              <a:t> </a:t>
            </a:r>
            <a:r>
              <a:rPr sz="2100" dirty="0">
                <a:latin typeface="Arial"/>
                <a:cs typeface="Arial"/>
              </a:rPr>
              <a:t>the</a:t>
            </a:r>
            <a:r>
              <a:rPr sz="2100" spc="-25" dirty="0">
                <a:latin typeface="Arial"/>
                <a:cs typeface="Arial"/>
              </a:rPr>
              <a:t> </a:t>
            </a:r>
            <a:r>
              <a:rPr sz="2100" dirty="0">
                <a:latin typeface="Arial"/>
                <a:cs typeface="Arial"/>
              </a:rPr>
              <a:t>presentation</a:t>
            </a:r>
            <a:r>
              <a:rPr sz="2100" spc="-30" dirty="0">
                <a:latin typeface="Arial"/>
                <a:cs typeface="Arial"/>
              </a:rPr>
              <a:t> </a:t>
            </a:r>
            <a:r>
              <a:rPr sz="2100" dirty="0">
                <a:latin typeface="Arial"/>
                <a:cs typeface="Arial"/>
              </a:rPr>
              <a:t>attendees</a:t>
            </a:r>
            <a:r>
              <a:rPr sz="2100" spc="-25" dirty="0">
                <a:latin typeface="Arial"/>
                <a:cs typeface="Arial"/>
              </a:rPr>
              <a:t> </a:t>
            </a:r>
            <a:r>
              <a:rPr sz="2100" dirty="0">
                <a:latin typeface="Arial"/>
                <a:cs typeface="Arial"/>
              </a:rPr>
              <a:t>are</a:t>
            </a:r>
            <a:r>
              <a:rPr sz="2100" spc="-10" dirty="0">
                <a:latin typeface="Arial"/>
                <a:cs typeface="Arial"/>
              </a:rPr>
              <a:t> </a:t>
            </a:r>
            <a:r>
              <a:rPr sz="2100" spc="-20" dirty="0">
                <a:latin typeface="Arial"/>
                <a:cs typeface="Arial"/>
              </a:rPr>
              <a:t>also </a:t>
            </a:r>
            <a:r>
              <a:rPr sz="2100" dirty="0">
                <a:latin typeface="Arial"/>
                <a:cs typeface="Arial"/>
              </a:rPr>
              <a:t>welcome</a:t>
            </a:r>
            <a:r>
              <a:rPr sz="2100" spc="-45" dirty="0">
                <a:latin typeface="Arial"/>
                <a:cs typeface="Arial"/>
              </a:rPr>
              <a:t> </a:t>
            </a:r>
            <a:r>
              <a:rPr sz="2100" dirty="0">
                <a:latin typeface="Arial"/>
                <a:cs typeface="Arial"/>
              </a:rPr>
              <a:t>to</a:t>
            </a:r>
            <a:r>
              <a:rPr sz="2100" spc="-20" dirty="0">
                <a:latin typeface="Arial"/>
                <a:cs typeface="Arial"/>
              </a:rPr>
              <a:t> </a:t>
            </a:r>
            <a:r>
              <a:rPr sz="2100" dirty="0">
                <a:latin typeface="Arial"/>
                <a:cs typeface="Arial"/>
              </a:rPr>
              <a:t>submit</a:t>
            </a:r>
            <a:r>
              <a:rPr sz="2100" spc="-15" dirty="0">
                <a:latin typeface="Arial"/>
                <a:cs typeface="Arial"/>
              </a:rPr>
              <a:t> </a:t>
            </a:r>
            <a:r>
              <a:rPr sz="2100" dirty="0">
                <a:latin typeface="Arial"/>
                <a:cs typeface="Arial"/>
              </a:rPr>
              <a:t>any</a:t>
            </a:r>
            <a:r>
              <a:rPr sz="2100" spc="-20" dirty="0">
                <a:latin typeface="Arial"/>
                <a:cs typeface="Arial"/>
              </a:rPr>
              <a:t> </a:t>
            </a:r>
            <a:r>
              <a:rPr sz="2100" dirty="0">
                <a:latin typeface="Arial"/>
                <a:cs typeface="Arial"/>
              </a:rPr>
              <a:t>questions/comments</a:t>
            </a:r>
            <a:r>
              <a:rPr sz="2100" spc="-50" dirty="0">
                <a:latin typeface="Arial"/>
                <a:cs typeface="Arial"/>
              </a:rPr>
              <a:t> </a:t>
            </a:r>
            <a:r>
              <a:rPr sz="2100" spc="-10" dirty="0">
                <a:latin typeface="Arial"/>
                <a:cs typeface="Arial"/>
              </a:rPr>
              <a:t>using </a:t>
            </a:r>
            <a:r>
              <a:rPr sz="2100" dirty="0">
                <a:latin typeface="Arial"/>
                <a:cs typeface="Arial"/>
              </a:rPr>
              <a:t>the</a:t>
            </a:r>
            <a:r>
              <a:rPr sz="2100" spc="-30" dirty="0">
                <a:latin typeface="Arial"/>
                <a:cs typeface="Arial"/>
              </a:rPr>
              <a:t> </a:t>
            </a:r>
            <a:r>
              <a:rPr sz="2100" spc="-25" dirty="0">
                <a:latin typeface="Arial"/>
                <a:cs typeface="Arial"/>
              </a:rPr>
              <a:t>GoToWebinar</a:t>
            </a:r>
            <a:r>
              <a:rPr sz="2100" spc="-15" dirty="0">
                <a:latin typeface="Arial"/>
                <a:cs typeface="Arial"/>
              </a:rPr>
              <a:t> </a:t>
            </a:r>
            <a:r>
              <a:rPr sz="2100" dirty="0">
                <a:latin typeface="Arial"/>
                <a:cs typeface="Arial"/>
              </a:rPr>
              <a:t>Question</a:t>
            </a:r>
            <a:r>
              <a:rPr sz="2100" spc="-40" dirty="0">
                <a:latin typeface="Arial"/>
                <a:cs typeface="Arial"/>
              </a:rPr>
              <a:t> </a:t>
            </a:r>
            <a:r>
              <a:rPr sz="2100" dirty="0">
                <a:latin typeface="Arial"/>
                <a:cs typeface="Arial"/>
              </a:rPr>
              <a:t>Panel</a:t>
            </a:r>
            <a:r>
              <a:rPr sz="2100" spc="-25" dirty="0">
                <a:latin typeface="Arial"/>
                <a:cs typeface="Arial"/>
              </a:rPr>
              <a:t> </a:t>
            </a:r>
            <a:r>
              <a:rPr sz="2100" dirty="0">
                <a:latin typeface="Arial"/>
                <a:cs typeface="Arial"/>
              </a:rPr>
              <a:t>and</a:t>
            </a:r>
            <a:r>
              <a:rPr sz="2100" spc="-15" dirty="0">
                <a:latin typeface="Arial"/>
                <a:cs typeface="Arial"/>
              </a:rPr>
              <a:t> </a:t>
            </a:r>
            <a:r>
              <a:rPr sz="2100" dirty="0">
                <a:latin typeface="Arial"/>
                <a:cs typeface="Arial"/>
              </a:rPr>
              <a:t>a</a:t>
            </a:r>
            <a:r>
              <a:rPr sz="2100" spc="-20" dirty="0">
                <a:latin typeface="Arial"/>
                <a:cs typeface="Arial"/>
              </a:rPr>
              <a:t> </a:t>
            </a:r>
            <a:r>
              <a:rPr sz="2100" dirty="0">
                <a:latin typeface="Arial"/>
                <a:cs typeface="Arial"/>
              </a:rPr>
              <a:t>member</a:t>
            </a:r>
            <a:r>
              <a:rPr sz="2100" spc="-20" dirty="0">
                <a:latin typeface="Arial"/>
                <a:cs typeface="Arial"/>
              </a:rPr>
              <a:t> </a:t>
            </a:r>
            <a:r>
              <a:rPr sz="2100" spc="-25" dirty="0">
                <a:latin typeface="Arial"/>
                <a:cs typeface="Arial"/>
              </a:rPr>
              <a:t>of </a:t>
            </a:r>
            <a:r>
              <a:rPr sz="2100" dirty="0">
                <a:latin typeface="Arial"/>
                <a:cs typeface="Arial"/>
              </a:rPr>
              <a:t>the</a:t>
            </a:r>
            <a:r>
              <a:rPr sz="2100" spc="-10" dirty="0">
                <a:latin typeface="Arial"/>
                <a:cs typeface="Arial"/>
              </a:rPr>
              <a:t> </a:t>
            </a:r>
            <a:r>
              <a:rPr sz="2100" dirty="0">
                <a:latin typeface="Arial"/>
                <a:cs typeface="Arial"/>
              </a:rPr>
              <a:t>team</a:t>
            </a:r>
            <a:r>
              <a:rPr sz="2100" spc="-5" dirty="0">
                <a:latin typeface="Arial"/>
                <a:cs typeface="Arial"/>
              </a:rPr>
              <a:t> </a:t>
            </a:r>
            <a:r>
              <a:rPr sz="2100" dirty="0">
                <a:latin typeface="Arial"/>
                <a:cs typeface="Arial"/>
              </a:rPr>
              <a:t>will</a:t>
            </a:r>
            <a:r>
              <a:rPr sz="2100" spc="-5" dirty="0">
                <a:latin typeface="Arial"/>
                <a:cs typeface="Arial"/>
              </a:rPr>
              <a:t> </a:t>
            </a:r>
            <a:r>
              <a:rPr sz="2100" dirty="0">
                <a:latin typeface="Arial"/>
                <a:cs typeface="Arial"/>
              </a:rPr>
              <a:t>respond</a:t>
            </a:r>
            <a:r>
              <a:rPr sz="2100" spc="-10" dirty="0">
                <a:latin typeface="Arial"/>
                <a:cs typeface="Arial"/>
              </a:rPr>
              <a:t>.</a:t>
            </a:r>
            <a:endParaRPr sz="2100" dirty="0">
              <a:latin typeface="Arial"/>
              <a:cs typeface="Arial"/>
            </a:endParaRPr>
          </a:p>
        </p:txBody>
      </p:sp>
      <p:pic>
        <p:nvPicPr>
          <p:cNvPr id="10" name="Slide 13">
            <a:hlinkClick r:id="" action="ppaction://media"/>
            <a:extLst>
              <a:ext uri="{FF2B5EF4-FFF2-40B4-BE49-F238E27FC236}">
                <a16:creationId xmlns:a16="http://schemas.microsoft.com/office/drawing/2014/main" id="{9B5DD278-C24C-1E19-8A30-EEC12A52BD07}"/>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7"/>
          <a:stretch>
            <a:fillRect/>
          </a:stretch>
        </p:blipFill>
        <p:spPr>
          <a:xfrm>
            <a:off x="228600" y="614470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67757" y="3067430"/>
            <a:ext cx="5918835" cy="635000"/>
          </a:xfrm>
          <a:prstGeom prst="rect">
            <a:avLst/>
          </a:prstGeom>
        </p:spPr>
        <p:txBody>
          <a:bodyPr vert="horz" wrap="square" lIns="0" tIns="12065" rIns="0" bIns="0" rtlCol="0">
            <a:spAutoFit/>
          </a:bodyPr>
          <a:lstStyle/>
          <a:p>
            <a:pPr marL="12700">
              <a:lnSpc>
                <a:spcPct val="100000"/>
              </a:lnSpc>
              <a:spcBef>
                <a:spcPts val="95"/>
              </a:spcBef>
            </a:pPr>
            <a:r>
              <a:rPr dirty="0"/>
              <a:t>5.</a:t>
            </a:r>
            <a:r>
              <a:rPr spc="-105" dirty="0"/>
              <a:t> </a:t>
            </a:r>
            <a:r>
              <a:rPr dirty="0"/>
              <a:t>FDOT</a:t>
            </a:r>
            <a:r>
              <a:rPr spc="-95" dirty="0"/>
              <a:t> </a:t>
            </a:r>
            <a:r>
              <a:rPr dirty="0"/>
              <a:t>Safety</a:t>
            </a:r>
            <a:r>
              <a:rPr spc="-85" dirty="0"/>
              <a:t> </a:t>
            </a:r>
            <a:r>
              <a:rPr spc="-10" dirty="0"/>
              <a:t>Message</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13</a:t>
            </a:fld>
            <a:endParaRPr spc="-25"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4429" rIns="0" bIns="0" rtlCol="0">
            <a:spAutoFit/>
          </a:bodyPr>
          <a:lstStyle/>
          <a:p>
            <a:pPr marL="2929255">
              <a:lnSpc>
                <a:spcPct val="100000"/>
              </a:lnSpc>
              <a:spcBef>
                <a:spcPts val="100"/>
              </a:spcBef>
            </a:pPr>
            <a:r>
              <a:rPr sz="3600" dirty="0"/>
              <a:t>FDOT</a:t>
            </a:r>
            <a:r>
              <a:rPr sz="3600" spc="-10" dirty="0"/>
              <a:t> </a:t>
            </a:r>
            <a:r>
              <a:rPr sz="3600" dirty="0"/>
              <a:t>Safety</a:t>
            </a:r>
            <a:r>
              <a:rPr sz="3600" spc="-10" dirty="0"/>
              <a:t> Message</a:t>
            </a:r>
            <a:endParaRPr sz="3600"/>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14</a:t>
            </a:fld>
            <a:endParaRPr spc="-25" dirty="0"/>
          </a:p>
        </p:txBody>
      </p:sp>
      <p:pic>
        <p:nvPicPr>
          <p:cNvPr id="3" name="object 3"/>
          <p:cNvPicPr/>
          <p:nvPr/>
        </p:nvPicPr>
        <p:blipFill>
          <a:blip r:embed="rId5" cstate="print"/>
          <a:stretch>
            <a:fillRect/>
          </a:stretch>
        </p:blipFill>
        <p:spPr>
          <a:xfrm>
            <a:off x="1607832" y="975335"/>
            <a:ext cx="10037064" cy="5244095"/>
          </a:xfrm>
          <a:prstGeom prst="rect">
            <a:avLst/>
          </a:prstGeom>
        </p:spPr>
      </p:pic>
      <p:pic>
        <p:nvPicPr>
          <p:cNvPr id="5" name="Slide 15">
            <a:hlinkClick r:id="" action="ppaction://media"/>
            <a:extLst>
              <a:ext uri="{FF2B5EF4-FFF2-40B4-BE49-F238E27FC236}">
                <a16:creationId xmlns:a16="http://schemas.microsoft.com/office/drawing/2014/main" id="{DC838EB7-7D6E-46C5-D0B4-84332B916A91}"/>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6"/>
          <a:stretch>
            <a:fillRect/>
          </a:stretch>
        </p:blipFill>
        <p:spPr>
          <a:xfrm>
            <a:off x="242304" y="614470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4429" rIns="0" bIns="0" rtlCol="0">
            <a:spAutoFit/>
          </a:bodyPr>
          <a:lstStyle/>
          <a:p>
            <a:pPr marL="2929255">
              <a:lnSpc>
                <a:spcPct val="100000"/>
              </a:lnSpc>
              <a:spcBef>
                <a:spcPts val="100"/>
              </a:spcBef>
            </a:pPr>
            <a:r>
              <a:rPr sz="3600" dirty="0"/>
              <a:t>FDOT</a:t>
            </a:r>
            <a:r>
              <a:rPr sz="3600" spc="-10" dirty="0"/>
              <a:t> </a:t>
            </a:r>
            <a:r>
              <a:rPr sz="3600" dirty="0"/>
              <a:t>Safety</a:t>
            </a:r>
            <a:r>
              <a:rPr sz="3600" spc="-10" dirty="0"/>
              <a:t> Message</a:t>
            </a:r>
            <a:endParaRPr sz="3600" dirty="0"/>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15</a:t>
            </a:fld>
            <a:endParaRPr spc="-25" dirty="0"/>
          </a:p>
        </p:txBody>
      </p:sp>
      <p:pic>
        <p:nvPicPr>
          <p:cNvPr id="3" name="object 3"/>
          <p:cNvPicPr/>
          <p:nvPr/>
        </p:nvPicPr>
        <p:blipFill>
          <a:blip r:embed="rId5" cstate="print"/>
          <a:stretch>
            <a:fillRect/>
          </a:stretch>
        </p:blipFill>
        <p:spPr>
          <a:xfrm>
            <a:off x="1805927" y="982967"/>
            <a:ext cx="10001986" cy="5227332"/>
          </a:xfrm>
          <a:prstGeom prst="rect">
            <a:avLst/>
          </a:prstGeom>
        </p:spPr>
      </p:pic>
      <p:pic>
        <p:nvPicPr>
          <p:cNvPr id="5" name="Slide 16">
            <a:hlinkClick r:id="" action="ppaction://media"/>
            <a:extLst>
              <a:ext uri="{FF2B5EF4-FFF2-40B4-BE49-F238E27FC236}">
                <a16:creationId xmlns:a16="http://schemas.microsoft.com/office/drawing/2014/main" id="{DAB0C096-C782-2845-08E6-F004DEEB52CA}"/>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60163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72788" y="3067430"/>
            <a:ext cx="4712335" cy="635000"/>
          </a:xfrm>
          <a:prstGeom prst="rect">
            <a:avLst/>
          </a:prstGeom>
        </p:spPr>
        <p:txBody>
          <a:bodyPr vert="horz" wrap="square" lIns="0" tIns="12065" rIns="0" bIns="0" rtlCol="0">
            <a:spAutoFit/>
          </a:bodyPr>
          <a:lstStyle/>
          <a:p>
            <a:pPr marL="12700">
              <a:lnSpc>
                <a:spcPct val="100000"/>
              </a:lnSpc>
              <a:spcBef>
                <a:spcPts val="95"/>
              </a:spcBef>
            </a:pPr>
            <a:r>
              <a:rPr dirty="0"/>
              <a:t>6.</a:t>
            </a:r>
            <a:r>
              <a:rPr spc="-85" dirty="0"/>
              <a:t> </a:t>
            </a:r>
            <a:r>
              <a:rPr dirty="0"/>
              <a:t>Project</a:t>
            </a:r>
            <a:r>
              <a:rPr spc="-75" dirty="0"/>
              <a:t> </a:t>
            </a:r>
            <a:r>
              <a:rPr spc="-10" dirty="0"/>
              <a:t>Overview</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16</a:t>
            </a:fld>
            <a:endParaRPr spc="-25"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4429" rIns="0" bIns="0" rtlCol="0">
            <a:spAutoFit/>
          </a:bodyPr>
          <a:lstStyle/>
          <a:p>
            <a:pPr marL="3540760">
              <a:lnSpc>
                <a:spcPct val="100000"/>
              </a:lnSpc>
              <a:spcBef>
                <a:spcPts val="100"/>
              </a:spcBef>
            </a:pPr>
            <a:r>
              <a:rPr sz="3600" dirty="0"/>
              <a:t>Project</a:t>
            </a:r>
            <a:r>
              <a:rPr sz="3600" spc="-10" dirty="0"/>
              <a:t> Location</a:t>
            </a:r>
            <a:endParaRPr sz="3600" dirty="0"/>
          </a:p>
        </p:txBody>
      </p:sp>
      <p:sp>
        <p:nvSpPr>
          <p:cNvPr id="38" name="object 38"/>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17</a:t>
            </a:fld>
            <a:endParaRPr spc="-25" dirty="0"/>
          </a:p>
        </p:txBody>
      </p:sp>
      <p:pic>
        <p:nvPicPr>
          <p:cNvPr id="4" name="Picture 3">
            <a:extLst>
              <a:ext uri="{FF2B5EF4-FFF2-40B4-BE49-F238E27FC236}">
                <a16:creationId xmlns:a16="http://schemas.microsoft.com/office/drawing/2014/main" id="{3F1FBAE3-FF24-4129-B271-1A907A11B5B4}"/>
              </a:ext>
            </a:extLst>
          </p:cNvPr>
          <p:cNvPicPr>
            <a:picLocks noChangeAspect="1"/>
          </p:cNvPicPr>
          <p:nvPr/>
        </p:nvPicPr>
        <p:blipFill>
          <a:blip r:embed="rId5"/>
          <a:stretch>
            <a:fillRect/>
          </a:stretch>
        </p:blipFill>
        <p:spPr>
          <a:xfrm>
            <a:off x="3067177" y="1008912"/>
            <a:ext cx="7353300" cy="5767956"/>
          </a:xfrm>
          <a:prstGeom prst="rect">
            <a:avLst/>
          </a:prstGeom>
        </p:spPr>
      </p:pic>
      <p:pic>
        <p:nvPicPr>
          <p:cNvPr id="3" name="Slide 18">
            <a:hlinkClick r:id="" action="ppaction://media"/>
            <a:extLst>
              <a:ext uri="{FF2B5EF4-FFF2-40B4-BE49-F238E27FC236}">
                <a16:creationId xmlns:a16="http://schemas.microsoft.com/office/drawing/2014/main" id="{E6A1B863-2466-08FD-7BB3-DBE7FB438CF0}"/>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60163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39132" y="3067430"/>
            <a:ext cx="3777615" cy="635000"/>
          </a:xfrm>
          <a:prstGeom prst="rect">
            <a:avLst/>
          </a:prstGeom>
        </p:spPr>
        <p:txBody>
          <a:bodyPr vert="horz" wrap="square" lIns="0" tIns="12065" rIns="0" bIns="0" rtlCol="0">
            <a:spAutoFit/>
          </a:bodyPr>
          <a:lstStyle/>
          <a:p>
            <a:pPr marL="12700">
              <a:lnSpc>
                <a:spcPct val="100000"/>
              </a:lnSpc>
              <a:spcBef>
                <a:spcPts val="95"/>
              </a:spcBef>
            </a:pPr>
            <a:r>
              <a:rPr dirty="0"/>
              <a:t>7.</a:t>
            </a:r>
            <a:r>
              <a:rPr spc="-100" dirty="0"/>
              <a:t> </a:t>
            </a:r>
            <a:r>
              <a:rPr dirty="0"/>
              <a:t>Design</a:t>
            </a:r>
            <a:r>
              <a:rPr spc="-100" dirty="0"/>
              <a:t> </a:t>
            </a:r>
            <a:r>
              <a:rPr spc="-10" dirty="0"/>
              <a:t>Plans</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18</a:t>
            </a:fld>
            <a:endParaRPr spc="-25"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3516884" y="287654"/>
            <a:ext cx="7608316" cy="566822"/>
          </a:xfrm>
          <a:prstGeom prst="rect">
            <a:avLst/>
          </a:prstGeom>
        </p:spPr>
        <p:txBody>
          <a:bodyPr vert="horz" wrap="square" lIns="0" tIns="12700" rIns="0" bIns="0" rtlCol="0">
            <a:spAutoFit/>
          </a:bodyPr>
          <a:lstStyle/>
          <a:p>
            <a:pPr marL="12700">
              <a:lnSpc>
                <a:spcPct val="100000"/>
              </a:lnSpc>
              <a:spcBef>
                <a:spcPts val="100"/>
              </a:spcBef>
            </a:pPr>
            <a:r>
              <a:rPr sz="3600" dirty="0"/>
              <a:t>Proposed</a:t>
            </a:r>
            <a:r>
              <a:rPr sz="3600" spc="-30" dirty="0"/>
              <a:t> </a:t>
            </a:r>
            <a:r>
              <a:rPr sz="3600" dirty="0"/>
              <a:t>Roadway</a:t>
            </a:r>
            <a:r>
              <a:rPr sz="3600" spc="-20" dirty="0"/>
              <a:t> </a:t>
            </a:r>
            <a:r>
              <a:rPr lang="en-US" sz="3600" spc="-10" dirty="0"/>
              <a:t>Concept</a:t>
            </a:r>
            <a:endParaRPr sz="3600" dirty="0"/>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19</a:t>
            </a:fld>
            <a:endParaRPr spc="-25" dirty="0"/>
          </a:p>
        </p:txBody>
      </p:sp>
      <p:sp>
        <p:nvSpPr>
          <p:cNvPr id="7" name="object 7"/>
          <p:cNvSpPr txBox="1"/>
          <p:nvPr/>
        </p:nvSpPr>
        <p:spPr>
          <a:xfrm>
            <a:off x="1235453" y="938275"/>
            <a:ext cx="8413115" cy="443070"/>
          </a:xfrm>
          <a:prstGeom prst="rect">
            <a:avLst/>
          </a:prstGeom>
        </p:spPr>
        <p:txBody>
          <a:bodyPr vert="horz" wrap="square" lIns="0" tIns="12065" rIns="0" bIns="0" rtlCol="0">
            <a:spAutoFit/>
          </a:bodyPr>
          <a:lstStyle/>
          <a:p>
            <a:pPr marL="354965" indent="-342900">
              <a:lnSpc>
                <a:spcPct val="100000"/>
              </a:lnSpc>
              <a:spcBef>
                <a:spcPts val="95"/>
              </a:spcBef>
              <a:buChar char="•"/>
              <a:tabLst>
                <a:tab pos="354965" algn="l"/>
                <a:tab pos="355600" algn="l"/>
              </a:tabLst>
            </a:pPr>
            <a:r>
              <a:rPr lang="en-US" sz="2800" spc="-100" dirty="0">
                <a:latin typeface="Arial"/>
                <a:cs typeface="Arial"/>
              </a:rPr>
              <a:t>447676-1 / 447677-1</a:t>
            </a:r>
            <a:endParaRPr sz="2000" dirty="0">
              <a:latin typeface="Arial"/>
              <a:cs typeface="Arial"/>
            </a:endParaRPr>
          </a:p>
        </p:txBody>
      </p:sp>
      <p:pic>
        <p:nvPicPr>
          <p:cNvPr id="3" name="Picture 2">
            <a:extLst>
              <a:ext uri="{FF2B5EF4-FFF2-40B4-BE49-F238E27FC236}">
                <a16:creationId xmlns:a16="http://schemas.microsoft.com/office/drawing/2014/main" id="{079558D9-74C0-C9F4-6840-84F70E6D502B}"/>
              </a:ext>
            </a:extLst>
          </p:cNvPr>
          <p:cNvPicPr>
            <a:picLocks noChangeAspect="1"/>
          </p:cNvPicPr>
          <p:nvPr/>
        </p:nvPicPr>
        <p:blipFill rotWithShape="1">
          <a:blip r:embed="rId5">
            <a:extLst>
              <a:ext uri="{28A0092B-C50C-407E-A947-70E740481C1C}">
                <a14:useLocalDpi xmlns:a14="http://schemas.microsoft.com/office/drawing/2010/main" val="0"/>
              </a:ext>
            </a:extLst>
          </a:blip>
          <a:srcRect t="-1341" b="-3490"/>
          <a:stretch/>
        </p:blipFill>
        <p:spPr>
          <a:xfrm>
            <a:off x="1235453" y="1381345"/>
            <a:ext cx="10880347" cy="5227274"/>
          </a:xfrm>
          <a:prstGeom prst="rect">
            <a:avLst/>
          </a:prstGeom>
        </p:spPr>
      </p:pic>
      <p:pic>
        <p:nvPicPr>
          <p:cNvPr id="4" name="Slide 20">
            <a:hlinkClick r:id="" action="ppaction://media"/>
            <a:extLst>
              <a:ext uri="{FF2B5EF4-FFF2-40B4-BE49-F238E27FC236}">
                <a16:creationId xmlns:a16="http://schemas.microsoft.com/office/drawing/2014/main" id="{6C913149-76DE-D8B6-6708-E71B935CBE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5951785"/>
            <a:ext cx="487363" cy="487363"/>
          </a:xfrm>
          <a:prstGeom prst="rect">
            <a:avLst/>
          </a:prstGeom>
        </p:spPr>
      </p:pic>
    </p:spTree>
    <p:extLst>
      <p:ext uri="{BB962C8B-B14F-4D97-AF65-F5344CB8AC3E}">
        <p14:creationId xmlns:p14="http://schemas.microsoft.com/office/powerpoint/2010/main" val="372132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76847" y="401954"/>
            <a:ext cx="1702435" cy="574040"/>
          </a:xfrm>
          <a:prstGeom prst="rect">
            <a:avLst/>
          </a:prstGeom>
        </p:spPr>
        <p:txBody>
          <a:bodyPr vert="horz" wrap="square" lIns="0" tIns="12700" rIns="0" bIns="0" rtlCol="0">
            <a:spAutoFit/>
          </a:bodyPr>
          <a:lstStyle/>
          <a:p>
            <a:pPr marL="12700">
              <a:lnSpc>
                <a:spcPct val="100000"/>
              </a:lnSpc>
              <a:spcBef>
                <a:spcPts val="100"/>
              </a:spcBef>
            </a:pPr>
            <a:r>
              <a:rPr sz="3600" spc="-10" dirty="0"/>
              <a:t>Agenda</a:t>
            </a:r>
            <a:endParaRPr sz="3600" dirty="0"/>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01600">
              <a:lnSpc>
                <a:spcPts val="2090"/>
              </a:lnSpc>
            </a:pPr>
            <a:fld id="{81D60167-4931-47E6-BA6A-407CBD079E47}" type="slidenum">
              <a:rPr dirty="0"/>
              <a:t>2</a:t>
            </a:fld>
            <a:endParaRPr dirty="0"/>
          </a:p>
        </p:txBody>
      </p:sp>
      <p:sp>
        <p:nvSpPr>
          <p:cNvPr id="3" name="object 3"/>
          <p:cNvSpPr txBox="1"/>
          <p:nvPr/>
        </p:nvSpPr>
        <p:spPr>
          <a:xfrm>
            <a:off x="1755013" y="1133477"/>
            <a:ext cx="4160520" cy="4429760"/>
          </a:xfrm>
          <a:prstGeom prst="rect">
            <a:avLst/>
          </a:prstGeom>
        </p:spPr>
        <p:txBody>
          <a:bodyPr vert="horz" wrap="square" lIns="0" tIns="86995" rIns="0" bIns="0" rtlCol="0">
            <a:spAutoFit/>
          </a:bodyPr>
          <a:lstStyle/>
          <a:p>
            <a:pPr marL="355600" indent="-342900">
              <a:lnSpc>
                <a:spcPct val="100000"/>
              </a:lnSpc>
              <a:spcBef>
                <a:spcPts val="685"/>
              </a:spcBef>
              <a:buClr>
                <a:srgbClr val="1F4283"/>
              </a:buClr>
              <a:buSzPct val="91666"/>
              <a:buAutoNum type="arabicPeriod"/>
              <a:tabLst>
                <a:tab pos="355600" algn="l"/>
              </a:tabLst>
            </a:pPr>
            <a:r>
              <a:rPr sz="2400" b="1" spc="-10" dirty="0">
                <a:latin typeface="Arial"/>
                <a:cs typeface="Arial"/>
              </a:rPr>
              <a:t>Introductions</a:t>
            </a:r>
            <a:endParaRPr sz="2400" dirty="0">
              <a:latin typeface="Arial"/>
              <a:cs typeface="Arial"/>
            </a:endParaRPr>
          </a:p>
          <a:p>
            <a:pPr marL="355600" indent="-342900">
              <a:lnSpc>
                <a:spcPct val="100000"/>
              </a:lnSpc>
              <a:spcBef>
                <a:spcPts val="590"/>
              </a:spcBef>
              <a:buClr>
                <a:srgbClr val="1F4283"/>
              </a:buClr>
              <a:buSzPct val="91666"/>
              <a:buAutoNum type="arabicPeriod"/>
              <a:tabLst>
                <a:tab pos="355600" algn="l"/>
              </a:tabLst>
            </a:pPr>
            <a:r>
              <a:rPr sz="2400" b="1" spc="-10" dirty="0">
                <a:latin typeface="Arial"/>
                <a:cs typeface="Arial"/>
              </a:rPr>
              <a:t>Technical</a:t>
            </a:r>
            <a:r>
              <a:rPr sz="2400" b="1" spc="-130" dirty="0">
                <a:latin typeface="Arial"/>
                <a:cs typeface="Arial"/>
              </a:rPr>
              <a:t> </a:t>
            </a:r>
            <a:r>
              <a:rPr sz="2400" b="1" spc="-10" dirty="0">
                <a:latin typeface="Arial"/>
                <a:cs typeface="Arial"/>
              </a:rPr>
              <a:t>Information</a:t>
            </a:r>
            <a:endParaRPr sz="2400" dirty="0">
              <a:latin typeface="Arial"/>
              <a:cs typeface="Arial"/>
            </a:endParaRPr>
          </a:p>
          <a:p>
            <a:pPr marL="355600" indent="-342900">
              <a:lnSpc>
                <a:spcPct val="100000"/>
              </a:lnSpc>
              <a:spcBef>
                <a:spcPts val="585"/>
              </a:spcBef>
              <a:buClr>
                <a:srgbClr val="1F4283"/>
              </a:buClr>
              <a:buSzPct val="91666"/>
              <a:buAutoNum type="arabicPeriod"/>
              <a:tabLst>
                <a:tab pos="355600" algn="l"/>
              </a:tabLst>
            </a:pPr>
            <a:r>
              <a:rPr sz="2400" b="1" spc="-10" dirty="0">
                <a:latin typeface="Arial"/>
                <a:cs typeface="Arial"/>
              </a:rPr>
              <a:t>Non-</a:t>
            </a:r>
            <a:r>
              <a:rPr sz="2400" b="1" dirty="0">
                <a:latin typeface="Arial"/>
                <a:cs typeface="Arial"/>
              </a:rPr>
              <a:t>Discrimination</a:t>
            </a:r>
            <a:r>
              <a:rPr sz="2400" b="1" spc="-30" dirty="0">
                <a:latin typeface="Arial"/>
                <a:cs typeface="Arial"/>
              </a:rPr>
              <a:t> </a:t>
            </a:r>
            <a:r>
              <a:rPr sz="2400" b="1" spc="-10" dirty="0">
                <a:latin typeface="Arial"/>
                <a:cs typeface="Arial"/>
              </a:rPr>
              <a:t>Policy</a:t>
            </a:r>
            <a:endParaRPr sz="2400" dirty="0">
              <a:latin typeface="Arial"/>
              <a:cs typeface="Arial"/>
            </a:endParaRPr>
          </a:p>
          <a:p>
            <a:pPr marL="355600" indent="-342900">
              <a:lnSpc>
                <a:spcPct val="100000"/>
              </a:lnSpc>
              <a:spcBef>
                <a:spcPts val="590"/>
              </a:spcBef>
              <a:buClr>
                <a:srgbClr val="1F4283"/>
              </a:buClr>
              <a:buSzPct val="91666"/>
              <a:buAutoNum type="arabicPeriod"/>
              <a:tabLst>
                <a:tab pos="355600" algn="l"/>
              </a:tabLst>
            </a:pPr>
            <a:r>
              <a:rPr sz="2400" b="1" dirty="0">
                <a:latin typeface="Arial"/>
                <a:cs typeface="Arial"/>
              </a:rPr>
              <a:t>Rules</a:t>
            </a:r>
            <a:r>
              <a:rPr sz="2400" b="1" spc="-10" dirty="0">
                <a:latin typeface="Arial"/>
                <a:cs typeface="Arial"/>
              </a:rPr>
              <a:t> </a:t>
            </a:r>
            <a:r>
              <a:rPr sz="2400" b="1" dirty="0">
                <a:latin typeface="Arial"/>
                <a:cs typeface="Arial"/>
              </a:rPr>
              <a:t>of</a:t>
            </a:r>
            <a:r>
              <a:rPr sz="2400" b="1" spc="-5" dirty="0">
                <a:latin typeface="Arial"/>
                <a:cs typeface="Arial"/>
              </a:rPr>
              <a:t> </a:t>
            </a:r>
            <a:r>
              <a:rPr sz="2400" b="1" spc="-10" dirty="0">
                <a:latin typeface="Arial"/>
                <a:cs typeface="Arial"/>
              </a:rPr>
              <a:t>Engagement</a:t>
            </a:r>
            <a:endParaRPr sz="2400" dirty="0">
              <a:latin typeface="Arial"/>
              <a:cs typeface="Arial"/>
            </a:endParaRPr>
          </a:p>
          <a:p>
            <a:pPr marL="355600" indent="-342900">
              <a:lnSpc>
                <a:spcPct val="100000"/>
              </a:lnSpc>
              <a:spcBef>
                <a:spcPts val="585"/>
              </a:spcBef>
              <a:buClr>
                <a:srgbClr val="1F4283"/>
              </a:buClr>
              <a:buSzPct val="91666"/>
              <a:buAutoNum type="arabicPeriod"/>
              <a:tabLst>
                <a:tab pos="355600" algn="l"/>
              </a:tabLst>
            </a:pPr>
            <a:r>
              <a:rPr sz="2400" b="1" dirty="0">
                <a:latin typeface="Arial"/>
                <a:cs typeface="Arial"/>
              </a:rPr>
              <a:t>FDOT</a:t>
            </a:r>
            <a:r>
              <a:rPr sz="2400" b="1" spc="-25" dirty="0">
                <a:latin typeface="Arial"/>
                <a:cs typeface="Arial"/>
              </a:rPr>
              <a:t> </a:t>
            </a:r>
            <a:r>
              <a:rPr sz="2400" b="1" dirty="0">
                <a:latin typeface="Arial"/>
                <a:cs typeface="Arial"/>
              </a:rPr>
              <a:t>Safety</a:t>
            </a:r>
            <a:r>
              <a:rPr sz="2400" b="1" spc="-10" dirty="0">
                <a:latin typeface="Arial"/>
                <a:cs typeface="Arial"/>
              </a:rPr>
              <a:t> Message</a:t>
            </a:r>
            <a:endParaRPr sz="2400" dirty="0">
              <a:latin typeface="Arial"/>
              <a:cs typeface="Arial"/>
            </a:endParaRPr>
          </a:p>
          <a:p>
            <a:pPr marL="355600" indent="-342900">
              <a:lnSpc>
                <a:spcPct val="100000"/>
              </a:lnSpc>
              <a:spcBef>
                <a:spcPts val="590"/>
              </a:spcBef>
              <a:buClr>
                <a:srgbClr val="1F4283"/>
              </a:buClr>
              <a:buSzPct val="91666"/>
              <a:buAutoNum type="arabicPeriod"/>
              <a:tabLst>
                <a:tab pos="355600" algn="l"/>
              </a:tabLst>
            </a:pPr>
            <a:r>
              <a:rPr sz="2400" b="1" dirty="0">
                <a:latin typeface="Arial"/>
                <a:cs typeface="Arial"/>
              </a:rPr>
              <a:t>Project</a:t>
            </a:r>
            <a:r>
              <a:rPr sz="2400" b="1" spc="-35" dirty="0">
                <a:latin typeface="Arial"/>
                <a:cs typeface="Arial"/>
              </a:rPr>
              <a:t> </a:t>
            </a:r>
            <a:r>
              <a:rPr sz="2400" b="1" spc="-10" dirty="0">
                <a:latin typeface="Arial"/>
                <a:cs typeface="Arial"/>
              </a:rPr>
              <a:t>Overview</a:t>
            </a:r>
            <a:endParaRPr sz="2400" dirty="0">
              <a:latin typeface="Arial"/>
              <a:cs typeface="Arial"/>
            </a:endParaRPr>
          </a:p>
          <a:p>
            <a:pPr marL="355600" indent="-342900">
              <a:lnSpc>
                <a:spcPct val="100000"/>
              </a:lnSpc>
              <a:spcBef>
                <a:spcPts val="590"/>
              </a:spcBef>
              <a:buClr>
                <a:srgbClr val="1F4283"/>
              </a:buClr>
              <a:buSzPct val="91666"/>
              <a:buAutoNum type="arabicPeriod"/>
              <a:tabLst>
                <a:tab pos="355600" algn="l"/>
              </a:tabLst>
            </a:pPr>
            <a:r>
              <a:rPr sz="2400" b="1" dirty="0">
                <a:latin typeface="Arial"/>
                <a:cs typeface="Arial"/>
              </a:rPr>
              <a:t>Design</a:t>
            </a:r>
            <a:r>
              <a:rPr sz="2400" b="1" spc="-25" dirty="0">
                <a:latin typeface="Arial"/>
                <a:cs typeface="Arial"/>
              </a:rPr>
              <a:t> </a:t>
            </a:r>
            <a:r>
              <a:rPr sz="2400" b="1" spc="-20" dirty="0">
                <a:latin typeface="Arial"/>
                <a:cs typeface="Arial"/>
              </a:rPr>
              <a:t>Plans</a:t>
            </a:r>
            <a:endParaRPr sz="2400" dirty="0">
              <a:latin typeface="Arial"/>
              <a:cs typeface="Arial"/>
            </a:endParaRPr>
          </a:p>
          <a:p>
            <a:pPr marL="355600" indent="-342900">
              <a:lnSpc>
                <a:spcPct val="100000"/>
              </a:lnSpc>
              <a:spcBef>
                <a:spcPts val="585"/>
              </a:spcBef>
              <a:buClr>
                <a:srgbClr val="1F4283"/>
              </a:buClr>
              <a:buSzPct val="91666"/>
              <a:buAutoNum type="arabicPeriod"/>
              <a:tabLst>
                <a:tab pos="355600" algn="l"/>
              </a:tabLst>
            </a:pPr>
            <a:r>
              <a:rPr sz="2400" b="1" dirty="0">
                <a:latin typeface="Arial"/>
                <a:cs typeface="Arial"/>
              </a:rPr>
              <a:t>Maintenance</a:t>
            </a:r>
            <a:r>
              <a:rPr sz="2400" b="1" spc="-35" dirty="0">
                <a:latin typeface="Arial"/>
                <a:cs typeface="Arial"/>
              </a:rPr>
              <a:t> </a:t>
            </a:r>
            <a:r>
              <a:rPr sz="2400" b="1" dirty="0">
                <a:latin typeface="Arial"/>
                <a:cs typeface="Arial"/>
              </a:rPr>
              <a:t>of</a:t>
            </a:r>
            <a:r>
              <a:rPr sz="2400" b="1" spc="-40" dirty="0">
                <a:latin typeface="Arial"/>
                <a:cs typeface="Arial"/>
              </a:rPr>
              <a:t> </a:t>
            </a:r>
            <a:r>
              <a:rPr sz="2400" b="1" spc="-10" dirty="0">
                <a:latin typeface="Arial"/>
                <a:cs typeface="Arial"/>
              </a:rPr>
              <a:t>Traffic</a:t>
            </a:r>
            <a:endParaRPr sz="2400" dirty="0">
              <a:latin typeface="Arial"/>
              <a:cs typeface="Arial"/>
            </a:endParaRPr>
          </a:p>
          <a:p>
            <a:pPr marL="355600" indent="-342900">
              <a:lnSpc>
                <a:spcPct val="100000"/>
              </a:lnSpc>
              <a:spcBef>
                <a:spcPts val="590"/>
              </a:spcBef>
              <a:buClr>
                <a:srgbClr val="1F4283"/>
              </a:buClr>
              <a:buSzPct val="91666"/>
              <a:buAutoNum type="arabicPeriod"/>
              <a:tabLst>
                <a:tab pos="355600" algn="l"/>
              </a:tabLst>
            </a:pPr>
            <a:r>
              <a:rPr sz="2400" b="1" dirty="0">
                <a:latin typeface="Arial"/>
                <a:cs typeface="Arial"/>
              </a:rPr>
              <a:t>Questions</a:t>
            </a:r>
            <a:r>
              <a:rPr sz="2400" b="1" spc="-45" dirty="0">
                <a:latin typeface="Arial"/>
                <a:cs typeface="Arial"/>
              </a:rPr>
              <a:t> </a:t>
            </a:r>
            <a:r>
              <a:rPr sz="2400" b="1" dirty="0">
                <a:latin typeface="Arial"/>
                <a:cs typeface="Arial"/>
              </a:rPr>
              <a:t>and</a:t>
            </a:r>
            <a:r>
              <a:rPr sz="2400" b="1" spc="-114" dirty="0">
                <a:latin typeface="Arial"/>
                <a:cs typeface="Arial"/>
              </a:rPr>
              <a:t> </a:t>
            </a:r>
            <a:r>
              <a:rPr sz="2400" b="1" spc="-10" dirty="0">
                <a:latin typeface="Arial"/>
                <a:cs typeface="Arial"/>
              </a:rPr>
              <a:t>Answers</a:t>
            </a:r>
            <a:endParaRPr sz="2400" dirty="0">
              <a:latin typeface="Arial"/>
              <a:cs typeface="Arial"/>
            </a:endParaRPr>
          </a:p>
          <a:p>
            <a:pPr marL="401320" indent="-389255">
              <a:lnSpc>
                <a:spcPct val="100000"/>
              </a:lnSpc>
              <a:spcBef>
                <a:spcPts val="585"/>
              </a:spcBef>
              <a:buClr>
                <a:srgbClr val="1F4283"/>
              </a:buClr>
              <a:buSzPct val="91666"/>
              <a:buAutoNum type="arabicPeriod"/>
              <a:tabLst>
                <a:tab pos="401955" algn="l"/>
              </a:tabLst>
            </a:pPr>
            <a:r>
              <a:rPr sz="2400" b="1" dirty="0">
                <a:latin typeface="Arial"/>
                <a:cs typeface="Arial"/>
              </a:rPr>
              <a:t>Contact</a:t>
            </a:r>
            <a:r>
              <a:rPr sz="2400" b="1" spc="-25" dirty="0">
                <a:latin typeface="Arial"/>
                <a:cs typeface="Arial"/>
              </a:rPr>
              <a:t> </a:t>
            </a:r>
            <a:r>
              <a:rPr sz="2400" b="1" spc="-10" dirty="0">
                <a:latin typeface="Arial"/>
                <a:cs typeface="Arial"/>
              </a:rPr>
              <a:t>Information</a:t>
            </a:r>
            <a:endParaRPr sz="2400" dirty="0">
              <a:latin typeface="Arial"/>
              <a:cs typeface="Arial"/>
            </a:endParaRPr>
          </a:p>
        </p:txBody>
      </p:sp>
      <p:pic>
        <p:nvPicPr>
          <p:cNvPr id="5" name="Slide 2">
            <a:hlinkClick r:id="" action="ppaction://media"/>
            <a:extLst>
              <a:ext uri="{FF2B5EF4-FFF2-40B4-BE49-F238E27FC236}">
                <a16:creationId xmlns:a16="http://schemas.microsoft.com/office/drawing/2014/main" id="{55143D63-168C-0407-1B09-F8E7AECD16C7}"/>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19283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16884" y="287654"/>
            <a:ext cx="6223000" cy="574040"/>
          </a:xfrm>
          <a:prstGeom prst="rect">
            <a:avLst/>
          </a:prstGeom>
        </p:spPr>
        <p:txBody>
          <a:bodyPr vert="horz" wrap="square" lIns="0" tIns="12700" rIns="0" bIns="0" rtlCol="0">
            <a:spAutoFit/>
          </a:bodyPr>
          <a:lstStyle/>
          <a:p>
            <a:pPr marL="12700">
              <a:lnSpc>
                <a:spcPct val="100000"/>
              </a:lnSpc>
              <a:spcBef>
                <a:spcPts val="100"/>
              </a:spcBef>
            </a:pPr>
            <a:r>
              <a:rPr sz="3600" dirty="0"/>
              <a:t>Proposed</a:t>
            </a:r>
            <a:r>
              <a:rPr sz="3600" spc="-30" dirty="0"/>
              <a:t> </a:t>
            </a:r>
            <a:r>
              <a:rPr sz="3600" dirty="0"/>
              <a:t>Roadway</a:t>
            </a:r>
            <a:r>
              <a:rPr sz="3600" spc="-20" dirty="0"/>
              <a:t> </a:t>
            </a:r>
            <a:r>
              <a:rPr sz="3600" spc="-10" dirty="0"/>
              <a:t>Concept</a:t>
            </a:r>
            <a:endParaRPr sz="3600" dirty="0"/>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20</a:t>
            </a:fld>
            <a:endParaRPr spc="-25" dirty="0"/>
          </a:p>
        </p:txBody>
      </p:sp>
      <p:pic>
        <p:nvPicPr>
          <p:cNvPr id="3" name="object 3"/>
          <p:cNvPicPr/>
          <p:nvPr/>
        </p:nvPicPr>
        <p:blipFill>
          <a:blip r:embed="rId5" cstate="print"/>
          <a:stretch>
            <a:fillRect/>
          </a:stretch>
        </p:blipFill>
        <p:spPr>
          <a:xfrm>
            <a:off x="8804020" y="4252088"/>
            <a:ext cx="2240152" cy="1214626"/>
          </a:xfrm>
          <a:prstGeom prst="rect">
            <a:avLst/>
          </a:prstGeom>
        </p:spPr>
      </p:pic>
      <p:sp>
        <p:nvSpPr>
          <p:cNvPr id="15" name="object 7">
            <a:extLst>
              <a:ext uri="{FF2B5EF4-FFF2-40B4-BE49-F238E27FC236}">
                <a16:creationId xmlns:a16="http://schemas.microsoft.com/office/drawing/2014/main" id="{0ABF2B8F-CD12-5CC1-7B16-51D47E13E598}"/>
              </a:ext>
            </a:extLst>
          </p:cNvPr>
          <p:cNvSpPr txBox="1"/>
          <p:nvPr/>
        </p:nvSpPr>
        <p:spPr>
          <a:xfrm>
            <a:off x="1235453" y="938275"/>
            <a:ext cx="8413115" cy="443070"/>
          </a:xfrm>
          <a:prstGeom prst="rect">
            <a:avLst/>
          </a:prstGeom>
        </p:spPr>
        <p:txBody>
          <a:bodyPr vert="horz" wrap="square" lIns="0" tIns="12065" rIns="0" bIns="0" rtlCol="0">
            <a:spAutoFit/>
          </a:bodyPr>
          <a:lstStyle/>
          <a:p>
            <a:pPr marL="354965" indent="-342900">
              <a:lnSpc>
                <a:spcPct val="100000"/>
              </a:lnSpc>
              <a:spcBef>
                <a:spcPts val="95"/>
              </a:spcBef>
              <a:buChar char="•"/>
              <a:tabLst>
                <a:tab pos="354965" algn="l"/>
                <a:tab pos="355600" algn="l"/>
              </a:tabLst>
            </a:pPr>
            <a:r>
              <a:rPr lang="en-US" sz="2800" spc="-100" dirty="0">
                <a:latin typeface="Arial"/>
                <a:cs typeface="Arial"/>
              </a:rPr>
              <a:t>447677-1 – Frontage Road</a:t>
            </a:r>
            <a:endParaRPr sz="2000" dirty="0">
              <a:latin typeface="Arial"/>
              <a:cs typeface="Arial"/>
            </a:endParaRPr>
          </a:p>
        </p:txBody>
      </p:sp>
      <p:pic>
        <p:nvPicPr>
          <p:cNvPr id="5" name="Picture 4">
            <a:extLst>
              <a:ext uri="{FF2B5EF4-FFF2-40B4-BE49-F238E27FC236}">
                <a16:creationId xmlns:a16="http://schemas.microsoft.com/office/drawing/2014/main" id="{3BAF3DA8-B089-0010-FCB7-18ABCD07ADE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47828" y="1539686"/>
            <a:ext cx="10919627" cy="4702363"/>
          </a:xfrm>
          <a:prstGeom prst="rect">
            <a:avLst/>
          </a:prstGeom>
        </p:spPr>
      </p:pic>
      <p:pic>
        <p:nvPicPr>
          <p:cNvPr id="4" name="Slide 21">
            <a:hlinkClick r:id="" action="ppaction://media"/>
            <a:extLst>
              <a:ext uri="{FF2B5EF4-FFF2-40B4-BE49-F238E27FC236}">
                <a16:creationId xmlns:a16="http://schemas.microsoft.com/office/drawing/2014/main" id="{CB92DC05-0CD3-163B-9C75-6C80EFFAFDD4}"/>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6023795"/>
            <a:ext cx="609600" cy="609600"/>
          </a:xfrm>
          <a:prstGeom prst="rect">
            <a:avLst/>
          </a:prstGeom>
        </p:spPr>
      </p:pic>
    </p:spTree>
    <p:extLst>
      <p:ext uri="{BB962C8B-B14F-4D97-AF65-F5344CB8AC3E}">
        <p14:creationId xmlns:p14="http://schemas.microsoft.com/office/powerpoint/2010/main" val="115870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bject 40"/>
          <p:cNvSpPr txBox="1">
            <a:spLocks noGrp="1"/>
          </p:cNvSpPr>
          <p:nvPr>
            <p:ph type="title"/>
          </p:nvPr>
        </p:nvSpPr>
        <p:spPr>
          <a:xfrm>
            <a:off x="1742819" y="145925"/>
            <a:ext cx="9640570" cy="635000"/>
          </a:xfrm>
          <a:prstGeom prst="rect">
            <a:avLst/>
          </a:prstGeom>
        </p:spPr>
        <p:txBody>
          <a:bodyPr vert="horz" wrap="square" lIns="0" tIns="12065" rIns="0" bIns="0" rtlCol="0">
            <a:spAutoFit/>
          </a:bodyPr>
          <a:lstStyle/>
          <a:p>
            <a:pPr marL="12700">
              <a:lnSpc>
                <a:spcPct val="100000"/>
              </a:lnSpc>
              <a:spcBef>
                <a:spcPts val="95"/>
              </a:spcBef>
            </a:pPr>
            <a:r>
              <a:rPr dirty="0"/>
              <a:t>Proposed</a:t>
            </a:r>
            <a:r>
              <a:rPr spc="-160" dirty="0"/>
              <a:t> </a:t>
            </a:r>
            <a:r>
              <a:rPr dirty="0"/>
              <a:t>Project</a:t>
            </a:r>
            <a:r>
              <a:rPr spc="-140" dirty="0"/>
              <a:t> </a:t>
            </a:r>
            <a:r>
              <a:rPr dirty="0"/>
              <a:t>Safety</a:t>
            </a:r>
            <a:r>
              <a:rPr spc="-140" dirty="0"/>
              <a:t> </a:t>
            </a:r>
            <a:r>
              <a:rPr spc="-10" dirty="0"/>
              <a:t>Enhancements</a:t>
            </a:r>
          </a:p>
        </p:txBody>
      </p:sp>
      <p:sp>
        <p:nvSpPr>
          <p:cNvPr id="41" name="object 41"/>
          <p:cNvSpPr txBox="1"/>
          <p:nvPr/>
        </p:nvSpPr>
        <p:spPr>
          <a:xfrm>
            <a:off x="1322033" y="1647387"/>
            <a:ext cx="3987422" cy="289823"/>
          </a:xfrm>
          <a:prstGeom prst="rect">
            <a:avLst/>
          </a:prstGeom>
        </p:spPr>
        <p:txBody>
          <a:bodyPr vert="horz" wrap="square" lIns="0" tIns="12700" rIns="0" bIns="0" rtlCol="0">
            <a:spAutoFit/>
          </a:bodyPr>
          <a:lstStyle/>
          <a:p>
            <a:pPr marL="354965" marR="5080" indent="-342265">
              <a:lnSpc>
                <a:spcPct val="100000"/>
              </a:lnSpc>
              <a:spcBef>
                <a:spcPts val="100"/>
              </a:spcBef>
              <a:buChar char="•"/>
              <a:tabLst>
                <a:tab pos="354965" algn="l"/>
                <a:tab pos="355600" algn="l"/>
              </a:tabLst>
            </a:pPr>
            <a:r>
              <a:rPr lang="en-US" sz="1800" dirty="0">
                <a:latin typeface="Arial"/>
                <a:cs typeface="Arial"/>
              </a:rPr>
              <a:t>Adding signal head per lane</a:t>
            </a:r>
            <a:endParaRPr sz="1800" dirty="0">
              <a:latin typeface="Arial"/>
              <a:cs typeface="Arial"/>
            </a:endParaRPr>
          </a:p>
        </p:txBody>
      </p:sp>
      <p:pic>
        <p:nvPicPr>
          <p:cNvPr id="42" name="object 42"/>
          <p:cNvPicPr/>
          <p:nvPr/>
        </p:nvPicPr>
        <p:blipFill>
          <a:blip r:embed="rId5">
            <a:extLst>
              <a:ext uri="{28A0092B-C50C-407E-A947-70E740481C1C}">
                <a14:useLocalDpi xmlns:a14="http://schemas.microsoft.com/office/drawing/2010/main" val="0"/>
              </a:ext>
            </a:extLst>
          </a:blip>
          <a:srcRect/>
          <a:stretch/>
        </p:blipFill>
        <p:spPr>
          <a:xfrm>
            <a:off x="6160811" y="1145003"/>
            <a:ext cx="2803585" cy="1378138"/>
          </a:xfrm>
          <a:prstGeom prst="rect">
            <a:avLst/>
          </a:prstGeom>
          <a:ln>
            <a:solidFill>
              <a:schemeClr val="tx1"/>
            </a:solidFill>
          </a:ln>
        </p:spPr>
      </p:pic>
      <p:pic>
        <p:nvPicPr>
          <p:cNvPr id="1026" name="Picture 2" descr="Pedestrian Safety Guide and Countermeasure Selection System">
            <a:extLst>
              <a:ext uri="{FF2B5EF4-FFF2-40B4-BE49-F238E27FC236}">
                <a16:creationId xmlns:a16="http://schemas.microsoft.com/office/drawing/2014/main" id="{C4FFE914-49A3-349E-24EB-2D1B78C2B5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7494" y="2716011"/>
            <a:ext cx="2816902" cy="17876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41">
            <a:extLst>
              <a:ext uri="{FF2B5EF4-FFF2-40B4-BE49-F238E27FC236}">
                <a16:creationId xmlns:a16="http://schemas.microsoft.com/office/drawing/2014/main" id="{89C8DA09-894C-C1FB-1784-5F2325123D13}"/>
              </a:ext>
            </a:extLst>
          </p:cNvPr>
          <p:cNvSpPr txBox="1"/>
          <p:nvPr/>
        </p:nvSpPr>
        <p:spPr>
          <a:xfrm>
            <a:off x="1322033" y="3257560"/>
            <a:ext cx="3987422" cy="566822"/>
          </a:xfrm>
          <a:prstGeom prst="rect">
            <a:avLst/>
          </a:prstGeom>
        </p:spPr>
        <p:txBody>
          <a:bodyPr vert="horz" wrap="square" lIns="0" tIns="12700" rIns="0" bIns="0" rtlCol="0">
            <a:spAutoFit/>
          </a:bodyPr>
          <a:lstStyle/>
          <a:p>
            <a:pPr marL="354965" marR="5080" indent="-342265">
              <a:lnSpc>
                <a:spcPct val="100000"/>
              </a:lnSpc>
              <a:spcBef>
                <a:spcPts val="100"/>
              </a:spcBef>
              <a:buChar char="•"/>
              <a:tabLst>
                <a:tab pos="354965" algn="l"/>
                <a:tab pos="355600" algn="l"/>
              </a:tabLst>
            </a:pPr>
            <a:r>
              <a:rPr lang="en-US" sz="1800" dirty="0">
                <a:latin typeface="Arial"/>
                <a:cs typeface="Arial"/>
              </a:rPr>
              <a:t>Adding signalized midblock crossing at SW 16</a:t>
            </a:r>
            <a:r>
              <a:rPr lang="en-US" sz="1800" baseline="30000" dirty="0">
                <a:latin typeface="Arial"/>
                <a:cs typeface="Arial"/>
              </a:rPr>
              <a:t>th</a:t>
            </a:r>
            <a:r>
              <a:rPr lang="en-US" sz="1800" dirty="0">
                <a:latin typeface="Arial"/>
                <a:cs typeface="Arial"/>
              </a:rPr>
              <a:t> St (447677-1)</a:t>
            </a:r>
            <a:endParaRPr sz="1800" dirty="0">
              <a:latin typeface="Arial"/>
              <a:cs typeface="Arial"/>
            </a:endParaRPr>
          </a:p>
        </p:txBody>
      </p:sp>
      <p:pic>
        <p:nvPicPr>
          <p:cNvPr id="9" name="Picture 8">
            <a:extLst>
              <a:ext uri="{FF2B5EF4-FFF2-40B4-BE49-F238E27FC236}">
                <a16:creationId xmlns:a16="http://schemas.microsoft.com/office/drawing/2014/main" id="{2DEA79E1-8B2F-063B-4957-B80FD45ADDA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160811" y="4778496"/>
            <a:ext cx="2768305" cy="14825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object 41">
            <a:extLst>
              <a:ext uri="{FF2B5EF4-FFF2-40B4-BE49-F238E27FC236}">
                <a16:creationId xmlns:a16="http://schemas.microsoft.com/office/drawing/2014/main" id="{A08A70F8-D7EC-99DD-922E-6FEFC9BD27E2}"/>
              </a:ext>
            </a:extLst>
          </p:cNvPr>
          <p:cNvSpPr txBox="1"/>
          <p:nvPr/>
        </p:nvSpPr>
        <p:spPr>
          <a:xfrm>
            <a:off x="1322033" y="5229963"/>
            <a:ext cx="3987422" cy="289823"/>
          </a:xfrm>
          <a:prstGeom prst="rect">
            <a:avLst/>
          </a:prstGeom>
        </p:spPr>
        <p:txBody>
          <a:bodyPr vert="horz" wrap="square" lIns="0" tIns="12700" rIns="0" bIns="0" rtlCol="0">
            <a:spAutoFit/>
          </a:bodyPr>
          <a:lstStyle/>
          <a:p>
            <a:pPr marL="354965" marR="5080" indent="-342265">
              <a:lnSpc>
                <a:spcPct val="100000"/>
              </a:lnSpc>
              <a:spcBef>
                <a:spcPts val="100"/>
              </a:spcBef>
              <a:buChar char="•"/>
              <a:tabLst>
                <a:tab pos="354965" algn="l"/>
                <a:tab pos="355600" algn="l"/>
              </a:tabLst>
            </a:pPr>
            <a:r>
              <a:rPr lang="en-US" sz="1800" dirty="0">
                <a:latin typeface="Arial"/>
                <a:cs typeface="Arial"/>
              </a:rPr>
              <a:t>Widening bike lanes to add buffer</a:t>
            </a:r>
            <a:endParaRPr sz="1800" dirty="0">
              <a:latin typeface="Arial"/>
              <a:cs typeface="Arial"/>
            </a:endParaRPr>
          </a:p>
        </p:txBody>
      </p:sp>
      <p:grpSp>
        <p:nvGrpSpPr>
          <p:cNvPr id="12" name="Group 11">
            <a:extLst>
              <a:ext uri="{FF2B5EF4-FFF2-40B4-BE49-F238E27FC236}">
                <a16:creationId xmlns:a16="http://schemas.microsoft.com/office/drawing/2014/main" id="{697D38AB-66DA-AED4-B753-88787F24D02D}"/>
              </a:ext>
            </a:extLst>
          </p:cNvPr>
          <p:cNvGrpSpPr/>
          <p:nvPr/>
        </p:nvGrpSpPr>
        <p:grpSpPr>
          <a:xfrm rot="16200000">
            <a:off x="7780317" y="2370594"/>
            <a:ext cx="5191678" cy="2589280"/>
            <a:chOff x="2869020" y="796937"/>
            <a:chExt cx="6474169" cy="2415150"/>
          </a:xfrm>
        </p:grpSpPr>
        <p:pic>
          <p:nvPicPr>
            <p:cNvPr id="13" name="Picture 12">
              <a:extLst>
                <a:ext uri="{FF2B5EF4-FFF2-40B4-BE49-F238E27FC236}">
                  <a16:creationId xmlns:a16="http://schemas.microsoft.com/office/drawing/2014/main" id="{CAE6A9EC-78B1-9A50-C321-8A22BFF0FC19}"/>
                </a:ext>
              </a:extLst>
            </p:cNvPr>
            <p:cNvPicPr>
              <a:picLocks noChangeAspect="1"/>
            </p:cNvPicPr>
            <p:nvPr/>
          </p:nvPicPr>
          <p:blipFill rotWithShape="1">
            <a:blip r:embed="rId8"/>
            <a:srcRect t="2651" b="2945"/>
            <a:stretch/>
          </p:blipFill>
          <p:spPr>
            <a:xfrm rot="5400000">
              <a:off x="4925771" y="-1259814"/>
              <a:ext cx="2360668" cy="6474169"/>
            </a:xfrm>
            <a:prstGeom prst="rect">
              <a:avLst/>
            </a:prstGeom>
          </p:spPr>
        </p:pic>
        <p:sp>
          <p:nvSpPr>
            <p:cNvPr id="14" name="Rectangle 13">
              <a:extLst>
                <a:ext uri="{FF2B5EF4-FFF2-40B4-BE49-F238E27FC236}">
                  <a16:creationId xmlns:a16="http://schemas.microsoft.com/office/drawing/2014/main" id="{0761FD53-C060-5A20-8AA1-F2F0A85C3B3E}"/>
                </a:ext>
              </a:extLst>
            </p:cNvPr>
            <p:cNvSpPr/>
            <p:nvPr/>
          </p:nvSpPr>
          <p:spPr>
            <a:xfrm rot="5400000">
              <a:off x="8017466" y="2480508"/>
              <a:ext cx="1186159" cy="276999"/>
            </a:xfrm>
            <a:prstGeom prst="rect">
              <a:avLst/>
            </a:prstGeom>
            <a:solidFill>
              <a:schemeClr val="bg1"/>
            </a:solidFill>
            <a:ln>
              <a:solidFill>
                <a:schemeClr val="tx1"/>
              </a:solidFill>
            </a:ln>
          </p:spPr>
          <p:txBody>
            <a:bodyPr wrap="non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rPr>
                <a:t>W Broward Blvd</a:t>
              </a:r>
            </a:p>
          </p:txBody>
        </p:sp>
        <p:sp>
          <p:nvSpPr>
            <p:cNvPr id="15" name="Rectangle 14">
              <a:extLst>
                <a:ext uri="{FF2B5EF4-FFF2-40B4-BE49-F238E27FC236}">
                  <a16:creationId xmlns:a16="http://schemas.microsoft.com/office/drawing/2014/main" id="{B77D3368-1A4C-45E2-69E9-E91368B8B610}"/>
                </a:ext>
              </a:extLst>
            </p:cNvPr>
            <p:cNvSpPr/>
            <p:nvPr/>
          </p:nvSpPr>
          <p:spPr>
            <a:xfrm rot="5400000">
              <a:off x="5498834" y="2424698"/>
              <a:ext cx="833050" cy="276999"/>
            </a:xfrm>
            <a:prstGeom prst="rect">
              <a:avLst/>
            </a:prstGeom>
            <a:solidFill>
              <a:schemeClr val="bg1"/>
            </a:solidFill>
            <a:ln>
              <a:solidFill>
                <a:schemeClr val="tx1"/>
              </a:solidFill>
            </a:ln>
          </p:spPr>
          <p:txBody>
            <a:bodyPr wrap="none" lIns="91440" tIns="45720" rIns="91440" bIns="45720">
              <a:spAutoFit/>
            </a:bodyPr>
            <a:lstStyle/>
            <a:p>
              <a:pPr algn="ctr"/>
              <a:r>
                <a:rPr lang="en-US" sz="1200" b="0" cap="none" spc="0" dirty="0">
                  <a:ln w="0"/>
                  <a:solidFill>
                    <a:schemeClr val="tx1"/>
                  </a:solidFill>
                </a:rPr>
                <a:t>Davie</a:t>
              </a:r>
              <a:r>
                <a:rPr lang="en-US" sz="1200" b="0" cap="none" spc="0" dirty="0">
                  <a:ln w="0"/>
                  <a:solidFill>
                    <a:schemeClr val="tx1"/>
                  </a:solidFill>
                  <a:effectLst>
                    <a:outerShdw blurRad="38100" dist="19050" dir="2700000" algn="tl" rotWithShape="0">
                      <a:schemeClr val="dk1">
                        <a:alpha val="40000"/>
                      </a:schemeClr>
                    </a:outerShdw>
                  </a:effectLst>
                </a:rPr>
                <a:t> </a:t>
              </a:r>
              <a:r>
                <a:rPr lang="en-US" sz="1200" b="0" cap="none" spc="0" dirty="0">
                  <a:ln w="0"/>
                  <a:solidFill>
                    <a:schemeClr val="tx1"/>
                  </a:solidFill>
                </a:rPr>
                <a:t>Blvd</a:t>
              </a:r>
            </a:p>
          </p:txBody>
        </p:sp>
        <p:sp>
          <p:nvSpPr>
            <p:cNvPr id="16" name="Rectangle 15">
              <a:extLst>
                <a:ext uri="{FF2B5EF4-FFF2-40B4-BE49-F238E27FC236}">
                  <a16:creationId xmlns:a16="http://schemas.microsoft.com/office/drawing/2014/main" id="{340FF23E-71FD-0C72-3BC7-70DFA812A444}"/>
                </a:ext>
              </a:extLst>
            </p:cNvPr>
            <p:cNvSpPr/>
            <p:nvPr/>
          </p:nvSpPr>
          <p:spPr>
            <a:xfrm rot="6893265">
              <a:off x="2976130" y="1192436"/>
              <a:ext cx="505268" cy="276999"/>
            </a:xfrm>
            <a:prstGeom prst="rect">
              <a:avLst/>
            </a:prstGeom>
            <a:solidFill>
              <a:schemeClr val="bg1"/>
            </a:solidFill>
            <a:ln>
              <a:solidFill>
                <a:schemeClr val="tx1"/>
              </a:solidFill>
            </a:ln>
          </p:spPr>
          <p:txBody>
            <a:bodyPr wrap="none" lIns="91440" tIns="45720" rIns="91440" bIns="45720">
              <a:spAutoFit/>
            </a:bodyPr>
            <a:lstStyle/>
            <a:p>
              <a:pPr algn="ctr"/>
              <a:r>
                <a:rPr lang="en-US" sz="1200" b="0" cap="none" spc="0" dirty="0">
                  <a:ln w="0"/>
                  <a:solidFill>
                    <a:schemeClr val="tx1"/>
                  </a:solidFill>
                </a:rPr>
                <a:t>I-595</a:t>
              </a:r>
            </a:p>
          </p:txBody>
        </p:sp>
        <p:cxnSp>
          <p:nvCxnSpPr>
            <p:cNvPr id="17" name="Straight Connector 16">
              <a:extLst>
                <a:ext uri="{FF2B5EF4-FFF2-40B4-BE49-F238E27FC236}">
                  <a16:creationId xmlns:a16="http://schemas.microsoft.com/office/drawing/2014/main" id="{EA52AFD9-58D4-0309-B77E-12AA556990FF}"/>
                </a:ext>
              </a:extLst>
            </p:cNvPr>
            <p:cNvCxnSpPr>
              <a:cxnSpLocks/>
            </p:cNvCxnSpPr>
            <p:nvPr/>
          </p:nvCxnSpPr>
          <p:spPr>
            <a:xfrm flipV="1">
              <a:off x="3943350" y="1965325"/>
              <a:ext cx="4994275" cy="126866"/>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sp>
          <p:nvSpPr>
            <p:cNvPr id="18" name="Rectangle 17">
              <a:extLst>
                <a:ext uri="{FF2B5EF4-FFF2-40B4-BE49-F238E27FC236}">
                  <a16:creationId xmlns:a16="http://schemas.microsoft.com/office/drawing/2014/main" id="{73F8400C-3253-DC91-E870-15BF24911AAC}"/>
                </a:ext>
              </a:extLst>
            </p:cNvPr>
            <p:cNvSpPr/>
            <p:nvPr/>
          </p:nvSpPr>
          <p:spPr>
            <a:xfrm>
              <a:off x="6612220" y="1916224"/>
              <a:ext cx="1353716" cy="244017"/>
            </a:xfrm>
            <a:prstGeom prst="rect">
              <a:avLst/>
            </a:prstGeom>
            <a:solidFill>
              <a:schemeClr val="bg1"/>
            </a:solidFill>
            <a:ln>
              <a:solidFill>
                <a:schemeClr val="tx1"/>
              </a:solidFill>
            </a:ln>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rPr>
                <a:t>SR 7 / US 441</a:t>
              </a:r>
            </a:p>
          </p:txBody>
        </p:sp>
        <p:sp>
          <p:nvSpPr>
            <p:cNvPr id="19" name="Rectangle 18">
              <a:extLst>
                <a:ext uri="{FF2B5EF4-FFF2-40B4-BE49-F238E27FC236}">
                  <a16:creationId xmlns:a16="http://schemas.microsoft.com/office/drawing/2014/main" id="{995508D4-14AF-5DEB-785B-0BFC6E2C6F73}"/>
                </a:ext>
              </a:extLst>
            </p:cNvPr>
            <p:cNvSpPr/>
            <p:nvPr/>
          </p:nvSpPr>
          <p:spPr>
            <a:xfrm rot="5400000">
              <a:off x="5553649" y="1370332"/>
              <a:ext cx="827920" cy="276999"/>
            </a:xfrm>
            <a:prstGeom prst="rect">
              <a:avLst/>
            </a:prstGeom>
            <a:solidFill>
              <a:schemeClr val="bg1"/>
            </a:solidFill>
            <a:ln>
              <a:solidFill>
                <a:schemeClr val="tx1"/>
              </a:solidFill>
            </a:ln>
          </p:spPr>
          <p:txBody>
            <a:bodyPr wrap="none" lIns="91440" tIns="45720" rIns="91440" bIns="45720">
              <a:spAutoFit/>
            </a:bodyPr>
            <a:lstStyle/>
            <a:p>
              <a:pPr algn="ctr"/>
              <a:r>
                <a:rPr lang="en-US" sz="1200" b="0" cap="none" spc="0" dirty="0">
                  <a:ln w="0"/>
                  <a:solidFill>
                    <a:schemeClr val="tx1"/>
                  </a:solidFill>
                </a:rPr>
                <a:t>SW 12</a:t>
              </a:r>
              <a:r>
                <a:rPr lang="en-US" sz="1200" b="0" cap="none" spc="0" baseline="30000" dirty="0">
                  <a:ln w="0"/>
                  <a:solidFill>
                    <a:schemeClr val="tx1"/>
                  </a:solidFill>
                </a:rPr>
                <a:t>th</a:t>
              </a:r>
              <a:r>
                <a:rPr lang="en-US" sz="1200" b="0" cap="none" spc="0" dirty="0">
                  <a:ln w="0"/>
                  <a:solidFill>
                    <a:schemeClr val="tx1"/>
                  </a:solidFill>
                </a:rPr>
                <a:t> St</a:t>
              </a:r>
            </a:p>
          </p:txBody>
        </p:sp>
        <p:sp>
          <p:nvSpPr>
            <p:cNvPr id="20" name="TextBox 19">
              <a:extLst>
                <a:ext uri="{FF2B5EF4-FFF2-40B4-BE49-F238E27FC236}">
                  <a16:creationId xmlns:a16="http://schemas.microsoft.com/office/drawing/2014/main" id="{55C93A36-D9D8-456C-368B-43F20DE0009B}"/>
                </a:ext>
              </a:extLst>
            </p:cNvPr>
            <p:cNvSpPr txBox="1"/>
            <p:nvPr/>
          </p:nvSpPr>
          <p:spPr>
            <a:xfrm>
              <a:off x="2936128" y="2803248"/>
              <a:ext cx="1835872" cy="287079"/>
            </a:xfrm>
            <a:prstGeom prst="rect">
              <a:avLst/>
            </a:prstGeom>
            <a:solidFill>
              <a:schemeClr val="bg1"/>
            </a:solidFill>
            <a:ln>
              <a:solidFill>
                <a:schemeClr val="tx1"/>
              </a:solidFill>
            </a:ln>
          </p:spPr>
          <p:txBody>
            <a:bodyPr wrap="square" rtlCol="0">
              <a:spAutoFit/>
            </a:bodyPr>
            <a:lstStyle/>
            <a:p>
              <a:r>
                <a:rPr lang="en-US" sz="1400" dirty="0"/>
                <a:t>            </a:t>
              </a:r>
              <a:r>
                <a:rPr lang="en-US" sz="1200" dirty="0"/>
                <a:t>447677-1</a:t>
              </a:r>
              <a:endParaRPr lang="en-US" sz="1400" dirty="0"/>
            </a:p>
          </p:txBody>
        </p:sp>
        <p:cxnSp>
          <p:nvCxnSpPr>
            <p:cNvPr id="21" name="Straight Connector 20">
              <a:extLst>
                <a:ext uri="{FF2B5EF4-FFF2-40B4-BE49-F238E27FC236}">
                  <a16:creationId xmlns:a16="http://schemas.microsoft.com/office/drawing/2014/main" id="{8A4229BE-FD6F-6CAB-4AA2-D2E10FBA2A2C}"/>
                </a:ext>
              </a:extLst>
            </p:cNvPr>
            <p:cNvCxnSpPr>
              <a:cxnSpLocks/>
            </p:cNvCxnSpPr>
            <p:nvPr/>
          </p:nvCxnSpPr>
          <p:spPr>
            <a:xfrm>
              <a:off x="2999632" y="2958183"/>
              <a:ext cx="584200"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pic>
          <p:nvPicPr>
            <p:cNvPr id="22" name="Picture 21">
              <a:extLst>
                <a:ext uri="{FF2B5EF4-FFF2-40B4-BE49-F238E27FC236}">
                  <a16:creationId xmlns:a16="http://schemas.microsoft.com/office/drawing/2014/main" id="{AA8DB29C-D496-CF30-C77A-9A018CECBB42}"/>
                </a:ext>
              </a:extLst>
            </p:cNvPr>
            <p:cNvPicPr>
              <a:picLocks noChangeAspect="1"/>
            </p:cNvPicPr>
            <p:nvPr/>
          </p:nvPicPr>
          <p:blipFill rotWithShape="1">
            <a:blip r:embed="rId9"/>
            <a:srcRect l="33806" t="25449" r="32739" b="25250"/>
            <a:stretch/>
          </p:blipFill>
          <p:spPr>
            <a:xfrm rot="5400000">
              <a:off x="6797215" y="2417470"/>
              <a:ext cx="539004" cy="927219"/>
            </a:xfrm>
            <a:prstGeom prst="rect">
              <a:avLst/>
            </a:prstGeom>
          </p:spPr>
        </p:pic>
        <p:sp>
          <p:nvSpPr>
            <p:cNvPr id="23" name="Rectangle 22">
              <a:extLst>
                <a:ext uri="{FF2B5EF4-FFF2-40B4-BE49-F238E27FC236}">
                  <a16:creationId xmlns:a16="http://schemas.microsoft.com/office/drawing/2014/main" id="{4DFBA158-E892-8A34-CC27-B43CCB272064}"/>
                </a:ext>
              </a:extLst>
            </p:cNvPr>
            <p:cNvSpPr/>
            <p:nvPr/>
          </p:nvSpPr>
          <p:spPr>
            <a:xfrm rot="5400000">
              <a:off x="3623067" y="1432595"/>
              <a:ext cx="812338" cy="276999"/>
            </a:xfrm>
            <a:prstGeom prst="rect">
              <a:avLst/>
            </a:prstGeom>
            <a:solidFill>
              <a:schemeClr val="bg1"/>
            </a:solidFill>
            <a:ln>
              <a:solidFill>
                <a:schemeClr val="tx1"/>
              </a:solidFill>
            </a:ln>
          </p:spPr>
          <p:txBody>
            <a:bodyPr wrap="none" lIns="91440" tIns="45720" rIns="91440" bIns="45720">
              <a:spAutoFit/>
            </a:bodyPr>
            <a:lstStyle/>
            <a:p>
              <a:pPr algn="ctr"/>
              <a:r>
                <a:rPr lang="en-US" sz="1200" b="0" cap="none" spc="0" dirty="0">
                  <a:ln w="0"/>
                  <a:solidFill>
                    <a:schemeClr val="tx1"/>
                  </a:solidFill>
                </a:rPr>
                <a:t>SW 21</a:t>
              </a:r>
              <a:r>
                <a:rPr lang="en-US" sz="1200" b="0" cap="none" spc="0" baseline="30000" dirty="0">
                  <a:ln w="0"/>
                  <a:solidFill>
                    <a:schemeClr val="tx1"/>
                  </a:solidFill>
                </a:rPr>
                <a:t>st</a:t>
              </a:r>
              <a:r>
                <a:rPr lang="en-US" sz="1200" b="0" cap="none" spc="0" dirty="0">
                  <a:ln w="0"/>
                  <a:solidFill>
                    <a:schemeClr val="tx1"/>
                  </a:solidFill>
                </a:rPr>
                <a:t> St</a:t>
              </a:r>
            </a:p>
          </p:txBody>
        </p:sp>
        <p:sp>
          <p:nvSpPr>
            <p:cNvPr id="24" name="Rectangle 23">
              <a:extLst>
                <a:ext uri="{FF2B5EF4-FFF2-40B4-BE49-F238E27FC236}">
                  <a16:creationId xmlns:a16="http://schemas.microsoft.com/office/drawing/2014/main" id="{9827BA56-7427-F23C-93CC-73D03AF663E0}"/>
                </a:ext>
              </a:extLst>
            </p:cNvPr>
            <p:cNvSpPr/>
            <p:nvPr/>
          </p:nvSpPr>
          <p:spPr>
            <a:xfrm rot="5400000">
              <a:off x="8658261" y="1336117"/>
              <a:ext cx="779573" cy="276999"/>
            </a:xfrm>
            <a:prstGeom prst="rect">
              <a:avLst/>
            </a:prstGeom>
            <a:solidFill>
              <a:schemeClr val="bg1"/>
            </a:solidFill>
            <a:ln>
              <a:solidFill>
                <a:schemeClr val="tx1"/>
              </a:solidFill>
            </a:ln>
          </p:spPr>
          <p:txBody>
            <a:bodyPr wrap="none" lIns="91440" tIns="45720" rIns="91440" bIns="45720">
              <a:spAutoFit/>
            </a:bodyPr>
            <a:lstStyle/>
            <a:p>
              <a:pPr algn="ctr"/>
              <a:r>
                <a:rPr lang="en-US" sz="1200" b="0" cap="none" spc="0" dirty="0">
                  <a:ln w="0"/>
                  <a:solidFill>
                    <a:schemeClr val="tx1"/>
                  </a:solidFill>
                </a:rPr>
                <a:t>NW 3</a:t>
              </a:r>
              <a:r>
                <a:rPr lang="en-US" sz="1200" b="0" cap="none" spc="0" baseline="30000" dirty="0">
                  <a:ln w="0"/>
                  <a:solidFill>
                    <a:schemeClr val="tx1"/>
                  </a:solidFill>
                </a:rPr>
                <a:t>rd</a:t>
              </a:r>
              <a:r>
                <a:rPr lang="en-US" sz="1200" b="0" cap="none" spc="0" dirty="0">
                  <a:ln w="0"/>
                  <a:solidFill>
                    <a:schemeClr val="tx1"/>
                  </a:solidFill>
                </a:rPr>
                <a:t> St</a:t>
              </a:r>
            </a:p>
          </p:txBody>
        </p:sp>
        <p:sp>
          <p:nvSpPr>
            <p:cNvPr id="25" name="Rectangle 24">
              <a:extLst>
                <a:ext uri="{FF2B5EF4-FFF2-40B4-BE49-F238E27FC236}">
                  <a16:creationId xmlns:a16="http://schemas.microsoft.com/office/drawing/2014/main" id="{9B02D180-0DE4-4A65-3B7D-80BCF69514A1}"/>
                </a:ext>
              </a:extLst>
            </p:cNvPr>
            <p:cNvSpPr/>
            <p:nvPr/>
          </p:nvSpPr>
          <p:spPr>
            <a:xfrm rot="5400000">
              <a:off x="4508053" y="2439907"/>
              <a:ext cx="827919" cy="276999"/>
            </a:xfrm>
            <a:prstGeom prst="rect">
              <a:avLst/>
            </a:prstGeom>
            <a:solidFill>
              <a:schemeClr val="bg1"/>
            </a:solidFill>
            <a:ln>
              <a:solidFill>
                <a:schemeClr val="tx1"/>
              </a:solidFill>
            </a:ln>
          </p:spPr>
          <p:txBody>
            <a:bodyPr wrap="none" lIns="91440" tIns="45720" rIns="91440" bIns="45720">
              <a:spAutoFit/>
            </a:bodyPr>
            <a:lstStyle/>
            <a:p>
              <a:pPr algn="ctr"/>
              <a:r>
                <a:rPr lang="en-US" sz="1200" b="0" cap="none" spc="0" dirty="0">
                  <a:ln w="0"/>
                  <a:solidFill>
                    <a:schemeClr val="tx1"/>
                  </a:solidFill>
                </a:rPr>
                <a:t>SW 16</a:t>
              </a:r>
              <a:r>
                <a:rPr lang="en-US" sz="1200" b="0" cap="none" spc="0" baseline="30000" dirty="0">
                  <a:ln w="0"/>
                  <a:solidFill>
                    <a:schemeClr val="tx1"/>
                  </a:solidFill>
                </a:rPr>
                <a:t>th</a:t>
              </a:r>
              <a:r>
                <a:rPr lang="en-US" sz="1200" b="0" cap="none" spc="0" dirty="0">
                  <a:ln w="0"/>
                  <a:solidFill>
                    <a:schemeClr val="tx1"/>
                  </a:solidFill>
                </a:rPr>
                <a:t> St</a:t>
              </a:r>
            </a:p>
          </p:txBody>
        </p:sp>
      </p:grpSp>
      <p:cxnSp>
        <p:nvCxnSpPr>
          <p:cNvPr id="26" name="Straight Arrow Connector 25">
            <a:extLst>
              <a:ext uri="{FF2B5EF4-FFF2-40B4-BE49-F238E27FC236}">
                <a16:creationId xmlns:a16="http://schemas.microsoft.com/office/drawing/2014/main" id="{40A74D3E-A495-310B-5124-EA6698B55EA7}"/>
              </a:ext>
            </a:extLst>
          </p:cNvPr>
          <p:cNvCxnSpPr>
            <a:cxnSpLocks/>
            <a:stCxn id="1026" idx="3"/>
          </p:cNvCxnSpPr>
          <p:nvPr/>
        </p:nvCxnSpPr>
        <p:spPr>
          <a:xfrm>
            <a:off x="8964396" y="3609856"/>
            <a:ext cx="1434720" cy="8938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object 14">
            <a:extLst>
              <a:ext uri="{FF2B5EF4-FFF2-40B4-BE49-F238E27FC236}">
                <a16:creationId xmlns:a16="http://schemas.microsoft.com/office/drawing/2014/main" id="{8467485C-6C09-A910-7E93-D98099928FFD}"/>
              </a:ext>
            </a:extLst>
          </p:cNvPr>
          <p:cNvSpPr txBox="1">
            <a:spLocks noGrp="1"/>
          </p:cNvSpPr>
          <p:nvPr>
            <p:ph type="sldNum" sz="quarter" idx="7"/>
          </p:nvPr>
        </p:nvSpPr>
        <p:spPr>
          <a:xfrm>
            <a:off x="6310884" y="6449509"/>
            <a:ext cx="432943" cy="352930"/>
          </a:xfrm>
          <a:prstGeom prst="rect">
            <a:avLst/>
          </a:prstGeom>
        </p:spPr>
        <p:txBody>
          <a:bodyPr vert="horz" wrap="square" lIns="0" tIns="0" rIns="0" bIns="0" rtlCol="0">
            <a:spAutoFit/>
          </a:bodyPr>
          <a:lstStyle/>
          <a:p>
            <a:pPr marL="48260">
              <a:lnSpc>
                <a:spcPct val="100000"/>
              </a:lnSpc>
            </a:pPr>
            <a:fld id="{81D60167-4931-47E6-BA6A-407CBD079E47}" type="slidenum">
              <a:rPr spc="-25" dirty="0"/>
              <a:t>21</a:t>
            </a:fld>
            <a:endParaRPr spc="-25" dirty="0"/>
          </a:p>
        </p:txBody>
      </p:sp>
      <p:pic>
        <p:nvPicPr>
          <p:cNvPr id="3" name="Slide 22">
            <a:hlinkClick r:id="" action="ppaction://media"/>
            <a:extLst>
              <a:ext uri="{FF2B5EF4-FFF2-40B4-BE49-F238E27FC236}">
                <a16:creationId xmlns:a16="http://schemas.microsoft.com/office/drawing/2014/main" id="{AA9C4028-A5FC-59AD-BD95-43BBCC2F857F}"/>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10"/>
          <a:stretch>
            <a:fillRect/>
          </a:stretch>
        </p:blipFill>
        <p:spPr>
          <a:xfrm>
            <a:off x="274815" y="6046113"/>
            <a:ext cx="609600" cy="609600"/>
          </a:xfrm>
          <a:prstGeom prst="rect">
            <a:avLst/>
          </a:prstGeom>
        </p:spPr>
      </p:pic>
    </p:spTree>
    <p:extLst>
      <p:ext uri="{BB962C8B-B14F-4D97-AF65-F5344CB8AC3E}">
        <p14:creationId xmlns:p14="http://schemas.microsoft.com/office/powerpoint/2010/main" val="45467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bject 40"/>
          <p:cNvSpPr txBox="1">
            <a:spLocks noGrp="1"/>
          </p:cNvSpPr>
          <p:nvPr>
            <p:ph type="title"/>
          </p:nvPr>
        </p:nvSpPr>
        <p:spPr>
          <a:xfrm>
            <a:off x="1742819" y="145925"/>
            <a:ext cx="9640570" cy="635000"/>
          </a:xfrm>
          <a:prstGeom prst="rect">
            <a:avLst/>
          </a:prstGeom>
        </p:spPr>
        <p:txBody>
          <a:bodyPr vert="horz" wrap="square" lIns="0" tIns="12065" rIns="0" bIns="0" rtlCol="0">
            <a:spAutoFit/>
          </a:bodyPr>
          <a:lstStyle/>
          <a:p>
            <a:pPr marL="12700">
              <a:lnSpc>
                <a:spcPct val="100000"/>
              </a:lnSpc>
              <a:spcBef>
                <a:spcPts val="95"/>
              </a:spcBef>
            </a:pPr>
            <a:r>
              <a:rPr dirty="0"/>
              <a:t>Proposed</a:t>
            </a:r>
            <a:r>
              <a:rPr spc="-160" dirty="0"/>
              <a:t> </a:t>
            </a:r>
            <a:r>
              <a:rPr dirty="0"/>
              <a:t>Project</a:t>
            </a:r>
            <a:r>
              <a:rPr spc="-140" dirty="0"/>
              <a:t> </a:t>
            </a:r>
            <a:r>
              <a:rPr dirty="0"/>
              <a:t>Safety</a:t>
            </a:r>
            <a:r>
              <a:rPr spc="-140" dirty="0"/>
              <a:t> </a:t>
            </a:r>
            <a:r>
              <a:rPr spc="-10" dirty="0"/>
              <a:t>Enhancements</a:t>
            </a:r>
          </a:p>
        </p:txBody>
      </p:sp>
      <p:sp>
        <p:nvSpPr>
          <p:cNvPr id="45" name="object 45"/>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22</a:t>
            </a:fld>
            <a:endParaRPr spc="-25" dirty="0"/>
          </a:p>
        </p:txBody>
      </p:sp>
      <p:pic>
        <p:nvPicPr>
          <p:cNvPr id="1026" name="Picture 2">
            <a:extLst>
              <a:ext uri="{FF2B5EF4-FFF2-40B4-BE49-F238E27FC236}">
                <a16:creationId xmlns:a16="http://schemas.microsoft.com/office/drawing/2014/main" id="{C4FFE914-49A3-349E-24EB-2D1B78C2B5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879979" y="2810107"/>
            <a:ext cx="2769044" cy="17555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41">
            <a:extLst>
              <a:ext uri="{FF2B5EF4-FFF2-40B4-BE49-F238E27FC236}">
                <a16:creationId xmlns:a16="http://schemas.microsoft.com/office/drawing/2014/main" id="{89C8DA09-894C-C1FB-1784-5F2325123D13}"/>
              </a:ext>
            </a:extLst>
          </p:cNvPr>
          <p:cNvSpPr txBox="1"/>
          <p:nvPr/>
        </p:nvSpPr>
        <p:spPr>
          <a:xfrm>
            <a:off x="1322033" y="3394645"/>
            <a:ext cx="3987422" cy="566822"/>
          </a:xfrm>
          <a:prstGeom prst="rect">
            <a:avLst/>
          </a:prstGeom>
        </p:spPr>
        <p:txBody>
          <a:bodyPr vert="horz" wrap="square" lIns="0" tIns="12700" rIns="0" bIns="0" rtlCol="0">
            <a:spAutoFit/>
          </a:bodyPr>
          <a:lstStyle/>
          <a:p>
            <a:pPr marL="354965" marR="5080" indent="-342265">
              <a:lnSpc>
                <a:spcPct val="100000"/>
              </a:lnSpc>
              <a:spcBef>
                <a:spcPts val="100"/>
              </a:spcBef>
              <a:buChar char="•"/>
              <a:tabLst>
                <a:tab pos="354965" algn="l"/>
                <a:tab pos="355600" algn="l"/>
              </a:tabLst>
            </a:pPr>
            <a:r>
              <a:rPr lang="en-US" sz="1800" dirty="0">
                <a:latin typeface="Arial"/>
                <a:cs typeface="Arial"/>
              </a:rPr>
              <a:t>Adding barrier wall adjacent to canal south of Orange Dr.</a:t>
            </a:r>
            <a:endParaRPr sz="1800" dirty="0">
              <a:latin typeface="Arial"/>
              <a:cs typeface="Arial"/>
            </a:endParaRPr>
          </a:p>
        </p:txBody>
      </p:sp>
      <p:pic>
        <p:nvPicPr>
          <p:cNvPr id="11" name="Picture 10">
            <a:extLst>
              <a:ext uri="{FF2B5EF4-FFF2-40B4-BE49-F238E27FC236}">
                <a16:creationId xmlns:a16="http://schemas.microsoft.com/office/drawing/2014/main" id="{5287D948-8CAF-A81D-1EC2-88DF95CB0B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5867400" y="919697"/>
            <a:ext cx="2816901" cy="16647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object 41">
            <a:extLst>
              <a:ext uri="{FF2B5EF4-FFF2-40B4-BE49-F238E27FC236}">
                <a16:creationId xmlns:a16="http://schemas.microsoft.com/office/drawing/2014/main" id="{CF64BD65-B811-1D39-2DA9-66D2A5726C48}"/>
              </a:ext>
            </a:extLst>
          </p:cNvPr>
          <p:cNvSpPr txBox="1"/>
          <p:nvPr/>
        </p:nvSpPr>
        <p:spPr>
          <a:xfrm>
            <a:off x="1322033" y="1468662"/>
            <a:ext cx="3987422" cy="566822"/>
          </a:xfrm>
          <a:prstGeom prst="rect">
            <a:avLst/>
          </a:prstGeom>
        </p:spPr>
        <p:txBody>
          <a:bodyPr vert="horz" wrap="square" lIns="0" tIns="12700" rIns="0" bIns="0" rtlCol="0">
            <a:spAutoFit/>
          </a:bodyPr>
          <a:lstStyle/>
          <a:p>
            <a:pPr marL="354965" marR="5080" indent="-342265">
              <a:lnSpc>
                <a:spcPct val="100000"/>
              </a:lnSpc>
              <a:spcBef>
                <a:spcPts val="100"/>
              </a:spcBef>
              <a:buChar char="•"/>
              <a:tabLst>
                <a:tab pos="354965" algn="l"/>
                <a:tab pos="355600" algn="l"/>
              </a:tabLst>
            </a:pPr>
            <a:r>
              <a:rPr lang="en-US" sz="1800" dirty="0">
                <a:latin typeface="Arial"/>
                <a:cs typeface="Arial"/>
              </a:rPr>
              <a:t>Adding/upgrading lighting to LED throughout 447676-1 project limits. </a:t>
            </a:r>
            <a:endParaRPr sz="1800" dirty="0">
              <a:latin typeface="Arial"/>
              <a:cs typeface="Arial"/>
            </a:endParaRPr>
          </a:p>
        </p:txBody>
      </p:sp>
      <p:grpSp>
        <p:nvGrpSpPr>
          <p:cNvPr id="43" name="Group 42">
            <a:extLst>
              <a:ext uri="{FF2B5EF4-FFF2-40B4-BE49-F238E27FC236}">
                <a16:creationId xmlns:a16="http://schemas.microsoft.com/office/drawing/2014/main" id="{E34ECAFD-93E1-B7CF-2861-D64E64A6D443}"/>
              </a:ext>
            </a:extLst>
          </p:cNvPr>
          <p:cNvGrpSpPr/>
          <p:nvPr/>
        </p:nvGrpSpPr>
        <p:grpSpPr>
          <a:xfrm rot="16200000">
            <a:off x="7743607" y="2261707"/>
            <a:ext cx="5317884" cy="2816901"/>
            <a:chOff x="2869019" y="3219783"/>
            <a:chExt cx="6474169" cy="2723817"/>
          </a:xfrm>
        </p:grpSpPr>
        <p:pic>
          <p:nvPicPr>
            <p:cNvPr id="44" name="Picture 43">
              <a:extLst>
                <a:ext uri="{FF2B5EF4-FFF2-40B4-BE49-F238E27FC236}">
                  <a16:creationId xmlns:a16="http://schemas.microsoft.com/office/drawing/2014/main" id="{903E3CBA-2CF4-7771-8775-CAE27E0F73EF}"/>
                </a:ext>
              </a:extLst>
            </p:cNvPr>
            <p:cNvPicPr>
              <a:picLocks noChangeAspect="1"/>
            </p:cNvPicPr>
            <p:nvPr/>
          </p:nvPicPr>
          <p:blipFill rotWithShape="1">
            <a:blip r:embed="rId7"/>
            <a:srcRect l="19152" t="482" r="1633" b="1"/>
            <a:stretch/>
          </p:blipFill>
          <p:spPr>
            <a:xfrm rot="5400000">
              <a:off x="4744195" y="1344607"/>
              <a:ext cx="2723817" cy="6474169"/>
            </a:xfrm>
            <a:prstGeom prst="rect">
              <a:avLst/>
            </a:prstGeom>
          </p:spPr>
        </p:pic>
        <p:sp>
          <p:nvSpPr>
            <p:cNvPr id="46" name="Freeform: Shape 45">
              <a:extLst>
                <a:ext uri="{FF2B5EF4-FFF2-40B4-BE49-F238E27FC236}">
                  <a16:creationId xmlns:a16="http://schemas.microsoft.com/office/drawing/2014/main" id="{DDDF0C29-01A2-99A6-AE0C-5A0267978392}"/>
                </a:ext>
              </a:extLst>
            </p:cNvPr>
            <p:cNvSpPr/>
            <p:nvPr/>
          </p:nvSpPr>
          <p:spPr>
            <a:xfrm>
              <a:off x="3380543" y="4119842"/>
              <a:ext cx="3686175" cy="226751"/>
            </a:xfrm>
            <a:custGeom>
              <a:avLst/>
              <a:gdLst>
                <a:gd name="connsiteX0" fmla="*/ 0 w 3686175"/>
                <a:gd name="connsiteY0" fmla="*/ 17201 h 226751"/>
                <a:gd name="connsiteX1" fmla="*/ 323850 w 3686175"/>
                <a:gd name="connsiteY1" fmla="*/ 17201 h 226751"/>
                <a:gd name="connsiteX2" fmla="*/ 428625 w 3686175"/>
                <a:gd name="connsiteY2" fmla="*/ 45776 h 226751"/>
                <a:gd name="connsiteX3" fmla="*/ 476250 w 3686175"/>
                <a:gd name="connsiteY3" fmla="*/ 55301 h 226751"/>
                <a:gd name="connsiteX4" fmla="*/ 561975 w 3686175"/>
                <a:gd name="connsiteY4" fmla="*/ 83876 h 226751"/>
                <a:gd name="connsiteX5" fmla="*/ 590550 w 3686175"/>
                <a:gd name="connsiteY5" fmla="*/ 102926 h 226751"/>
                <a:gd name="connsiteX6" fmla="*/ 723900 w 3686175"/>
                <a:gd name="connsiteY6" fmla="*/ 141026 h 226751"/>
                <a:gd name="connsiteX7" fmla="*/ 828675 w 3686175"/>
                <a:gd name="connsiteY7" fmla="*/ 169601 h 226751"/>
                <a:gd name="connsiteX8" fmla="*/ 885825 w 3686175"/>
                <a:gd name="connsiteY8" fmla="*/ 179126 h 226751"/>
                <a:gd name="connsiteX9" fmla="*/ 971550 w 3686175"/>
                <a:gd name="connsiteY9" fmla="*/ 207701 h 226751"/>
                <a:gd name="connsiteX10" fmla="*/ 2114550 w 3686175"/>
                <a:gd name="connsiteY10" fmla="*/ 198176 h 226751"/>
                <a:gd name="connsiteX11" fmla="*/ 2295525 w 3686175"/>
                <a:gd name="connsiteY11" fmla="*/ 179126 h 226751"/>
                <a:gd name="connsiteX12" fmla="*/ 2562225 w 3686175"/>
                <a:gd name="connsiteY12" fmla="*/ 169601 h 226751"/>
                <a:gd name="connsiteX13" fmla="*/ 2800350 w 3686175"/>
                <a:gd name="connsiteY13" fmla="*/ 150551 h 226751"/>
                <a:gd name="connsiteX14" fmla="*/ 3171825 w 3686175"/>
                <a:gd name="connsiteY14" fmla="*/ 141026 h 226751"/>
                <a:gd name="connsiteX15" fmla="*/ 3495675 w 3686175"/>
                <a:gd name="connsiteY15" fmla="*/ 150551 h 226751"/>
                <a:gd name="connsiteX16" fmla="*/ 3533775 w 3686175"/>
                <a:gd name="connsiteY16" fmla="*/ 160076 h 226751"/>
                <a:gd name="connsiteX17" fmla="*/ 3571875 w 3686175"/>
                <a:gd name="connsiteY17" fmla="*/ 179126 h 226751"/>
                <a:gd name="connsiteX18" fmla="*/ 3657600 w 3686175"/>
                <a:gd name="connsiteY18" fmla="*/ 207701 h 226751"/>
                <a:gd name="connsiteX19" fmla="*/ 3686175 w 3686175"/>
                <a:gd name="connsiteY19" fmla="*/ 226751 h 22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6175" h="226751">
                  <a:moveTo>
                    <a:pt x="0" y="17201"/>
                  </a:moveTo>
                  <a:cubicBezTo>
                    <a:pt x="129447" y="-8688"/>
                    <a:pt x="79921" y="-2577"/>
                    <a:pt x="323850" y="17201"/>
                  </a:cubicBezTo>
                  <a:cubicBezTo>
                    <a:pt x="392564" y="22772"/>
                    <a:pt x="381818" y="34074"/>
                    <a:pt x="428625" y="45776"/>
                  </a:cubicBezTo>
                  <a:cubicBezTo>
                    <a:pt x="444331" y="49703"/>
                    <a:pt x="460743" y="50649"/>
                    <a:pt x="476250" y="55301"/>
                  </a:cubicBezTo>
                  <a:cubicBezTo>
                    <a:pt x="655589" y="109103"/>
                    <a:pt x="415748" y="47319"/>
                    <a:pt x="561975" y="83876"/>
                  </a:cubicBezTo>
                  <a:cubicBezTo>
                    <a:pt x="571500" y="90226"/>
                    <a:pt x="580089" y="98277"/>
                    <a:pt x="590550" y="102926"/>
                  </a:cubicBezTo>
                  <a:cubicBezTo>
                    <a:pt x="645588" y="127387"/>
                    <a:pt x="663358" y="120845"/>
                    <a:pt x="723900" y="141026"/>
                  </a:cubicBezTo>
                  <a:cubicBezTo>
                    <a:pt x="760835" y="153338"/>
                    <a:pt x="785705" y="162439"/>
                    <a:pt x="828675" y="169601"/>
                  </a:cubicBezTo>
                  <a:cubicBezTo>
                    <a:pt x="847725" y="172776"/>
                    <a:pt x="867164" y="174150"/>
                    <a:pt x="885825" y="179126"/>
                  </a:cubicBezTo>
                  <a:cubicBezTo>
                    <a:pt x="914929" y="186887"/>
                    <a:pt x="971550" y="207701"/>
                    <a:pt x="971550" y="207701"/>
                  </a:cubicBezTo>
                  <a:lnTo>
                    <a:pt x="2114550" y="198176"/>
                  </a:lnTo>
                  <a:cubicBezTo>
                    <a:pt x="2392637" y="193963"/>
                    <a:pt x="2107961" y="189844"/>
                    <a:pt x="2295525" y="179126"/>
                  </a:cubicBezTo>
                  <a:cubicBezTo>
                    <a:pt x="2384337" y="174051"/>
                    <a:pt x="2473325" y="172776"/>
                    <a:pt x="2562225" y="169601"/>
                  </a:cubicBezTo>
                  <a:cubicBezTo>
                    <a:pt x="2667093" y="148627"/>
                    <a:pt x="2613715" y="156878"/>
                    <a:pt x="2800350" y="150551"/>
                  </a:cubicBezTo>
                  <a:lnTo>
                    <a:pt x="3171825" y="141026"/>
                  </a:lnTo>
                  <a:cubicBezTo>
                    <a:pt x="3279775" y="144201"/>
                    <a:pt x="3387828" y="144875"/>
                    <a:pt x="3495675" y="150551"/>
                  </a:cubicBezTo>
                  <a:cubicBezTo>
                    <a:pt x="3508748" y="151239"/>
                    <a:pt x="3521518" y="155479"/>
                    <a:pt x="3533775" y="160076"/>
                  </a:cubicBezTo>
                  <a:cubicBezTo>
                    <a:pt x="3547070" y="165062"/>
                    <a:pt x="3558580" y="174140"/>
                    <a:pt x="3571875" y="179126"/>
                  </a:cubicBezTo>
                  <a:cubicBezTo>
                    <a:pt x="3644634" y="206411"/>
                    <a:pt x="3574217" y="166010"/>
                    <a:pt x="3657600" y="207701"/>
                  </a:cubicBezTo>
                  <a:cubicBezTo>
                    <a:pt x="3667839" y="212821"/>
                    <a:pt x="3686175" y="226751"/>
                    <a:pt x="3686175" y="22675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FEF4116-F55A-DDE5-A8F2-8E2BDD7764E1}"/>
                </a:ext>
              </a:extLst>
            </p:cNvPr>
            <p:cNvSpPr/>
            <p:nvPr/>
          </p:nvSpPr>
          <p:spPr>
            <a:xfrm rot="5400000">
              <a:off x="3345436" y="4546193"/>
              <a:ext cx="816250" cy="276999"/>
            </a:xfrm>
            <a:prstGeom prst="rect">
              <a:avLst/>
            </a:prstGeom>
            <a:solidFill>
              <a:schemeClr val="bg1"/>
            </a:solidFill>
            <a:ln>
              <a:solidFill>
                <a:schemeClr val="tx1"/>
              </a:solidFill>
            </a:ln>
          </p:spPr>
          <p:txBody>
            <a:bodyPr wrap="none" lIns="91440" tIns="45720" rIns="91440" bIns="45720">
              <a:spAutoFit/>
            </a:bodyPr>
            <a:lstStyle/>
            <a:p>
              <a:pPr algn="ctr"/>
              <a:r>
                <a:rPr lang="en-US" sz="1200" b="0" cap="none" spc="0" dirty="0">
                  <a:ln w="0"/>
                  <a:solidFill>
                    <a:schemeClr val="tx1"/>
                  </a:solidFill>
                </a:rPr>
                <a:t>Stirling Rd</a:t>
              </a:r>
            </a:p>
          </p:txBody>
        </p:sp>
        <p:sp>
          <p:nvSpPr>
            <p:cNvPr id="48" name="Rectangle 47">
              <a:extLst>
                <a:ext uri="{FF2B5EF4-FFF2-40B4-BE49-F238E27FC236}">
                  <a16:creationId xmlns:a16="http://schemas.microsoft.com/office/drawing/2014/main" id="{1298EEF9-521F-5F80-0C95-75C481B00526}"/>
                </a:ext>
              </a:extLst>
            </p:cNvPr>
            <p:cNvSpPr/>
            <p:nvPr/>
          </p:nvSpPr>
          <p:spPr>
            <a:xfrm rot="5400000">
              <a:off x="4438584" y="3616752"/>
              <a:ext cx="691215" cy="276999"/>
            </a:xfrm>
            <a:prstGeom prst="rect">
              <a:avLst/>
            </a:prstGeom>
            <a:solidFill>
              <a:schemeClr val="bg1"/>
            </a:solidFill>
            <a:ln>
              <a:solidFill>
                <a:schemeClr val="tx1"/>
              </a:solidFill>
            </a:ln>
          </p:spPr>
          <p:txBody>
            <a:bodyPr wrap="none" lIns="91440" tIns="45720" rIns="91440" bIns="45720">
              <a:spAutoFit/>
            </a:bodyPr>
            <a:lstStyle/>
            <a:p>
              <a:pPr algn="ctr"/>
              <a:r>
                <a:rPr lang="en-US" sz="1200" b="0" cap="none" spc="0" dirty="0">
                  <a:ln w="0"/>
                  <a:solidFill>
                    <a:schemeClr val="tx1"/>
                  </a:solidFill>
                </a:rPr>
                <a:t>Lucky St</a:t>
              </a:r>
            </a:p>
          </p:txBody>
        </p:sp>
        <p:sp>
          <p:nvSpPr>
            <p:cNvPr id="49" name="Rectangle 48">
              <a:extLst>
                <a:ext uri="{FF2B5EF4-FFF2-40B4-BE49-F238E27FC236}">
                  <a16:creationId xmlns:a16="http://schemas.microsoft.com/office/drawing/2014/main" id="{98CA1AB5-4026-BF35-6E09-55BD630CFD3A}"/>
                </a:ext>
              </a:extLst>
            </p:cNvPr>
            <p:cNvSpPr/>
            <p:nvPr/>
          </p:nvSpPr>
          <p:spPr>
            <a:xfrm>
              <a:off x="4624499" y="4191193"/>
              <a:ext cx="1321590" cy="252965"/>
            </a:xfrm>
            <a:prstGeom prst="rect">
              <a:avLst/>
            </a:prstGeom>
            <a:solidFill>
              <a:schemeClr val="bg1"/>
            </a:solidFill>
            <a:ln>
              <a:solidFill>
                <a:schemeClr val="tx1"/>
              </a:solidFill>
            </a:ln>
          </p:spPr>
          <p:txBody>
            <a:bodyPr wrap="none" lIns="91440" tIns="45720" rIns="91440" bIns="45720">
              <a:spAutoFit/>
            </a:bodyPr>
            <a:lstStyle/>
            <a:p>
              <a:pPr algn="ctr"/>
              <a:r>
                <a:rPr lang="en-US" sz="1100" dirty="0">
                  <a:ln w="0"/>
                  <a:effectLst>
                    <a:outerShdw blurRad="38100" dist="19050" dir="2700000" algn="tl" rotWithShape="0">
                      <a:schemeClr val="dk1">
                        <a:alpha val="40000"/>
                      </a:schemeClr>
                    </a:outerShdw>
                  </a:effectLst>
                </a:rPr>
                <a:t>SR 7 / US 441</a:t>
              </a:r>
            </a:p>
          </p:txBody>
        </p:sp>
        <p:sp>
          <p:nvSpPr>
            <p:cNvPr id="50" name="Rectangle 49">
              <a:extLst>
                <a:ext uri="{FF2B5EF4-FFF2-40B4-BE49-F238E27FC236}">
                  <a16:creationId xmlns:a16="http://schemas.microsoft.com/office/drawing/2014/main" id="{91061A17-1511-9023-3EAC-8DDF189B4B1C}"/>
                </a:ext>
              </a:extLst>
            </p:cNvPr>
            <p:cNvSpPr/>
            <p:nvPr/>
          </p:nvSpPr>
          <p:spPr>
            <a:xfrm rot="5400000">
              <a:off x="5905113" y="4704974"/>
              <a:ext cx="776303" cy="276999"/>
            </a:xfrm>
            <a:prstGeom prst="rect">
              <a:avLst/>
            </a:prstGeom>
            <a:solidFill>
              <a:schemeClr val="bg1"/>
            </a:solidFill>
            <a:ln>
              <a:solidFill>
                <a:schemeClr val="tx1"/>
              </a:solidFill>
            </a:ln>
          </p:spPr>
          <p:txBody>
            <a:bodyPr wrap="none" lIns="91440" tIns="45720" rIns="91440" bIns="45720">
              <a:spAutoFit/>
            </a:bodyPr>
            <a:lstStyle/>
            <a:p>
              <a:pPr algn="ctr"/>
              <a:r>
                <a:rPr lang="en-US" sz="1200" b="0" cap="none" spc="0" dirty="0">
                  <a:ln w="0"/>
                  <a:solidFill>
                    <a:schemeClr val="tx1"/>
                  </a:solidFill>
                </a:rPr>
                <a:t>Griffin Rd</a:t>
              </a:r>
            </a:p>
          </p:txBody>
        </p:sp>
        <p:sp>
          <p:nvSpPr>
            <p:cNvPr id="51" name="Rectangle 50">
              <a:extLst>
                <a:ext uri="{FF2B5EF4-FFF2-40B4-BE49-F238E27FC236}">
                  <a16:creationId xmlns:a16="http://schemas.microsoft.com/office/drawing/2014/main" id="{80E2E4F9-EA52-4391-D6EC-AEFECF44C73A}"/>
                </a:ext>
              </a:extLst>
            </p:cNvPr>
            <p:cNvSpPr/>
            <p:nvPr/>
          </p:nvSpPr>
          <p:spPr>
            <a:xfrm rot="5400000">
              <a:off x="3719322" y="3616752"/>
              <a:ext cx="1070934" cy="276999"/>
            </a:xfrm>
            <a:prstGeom prst="rect">
              <a:avLst/>
            </a:prstGeom>
            <a:solidFill>
              <a:schemeClr val="bg1"/>
            </a:solidFill>
            <a:ln>
              <a:solidFill>
                <a:schemeClr val="tx1"/>
              </a:solidFill>
            </a:ln>
          </p:spPr>
          <p:txBody>
            <a:bodyPr wrap="none" lIns="91440" tIns="45720" rIns="91440" bIns="45720">
              <a:spAutoFit/>
            </a:bodyPr>
            <a:lstStyle/>
            <a:p>
              <a:pPr algn="ctr"/>
              <a:r>
                <a:rPr lang="en-US" sz="1200" b="0" cap="none" spc="0" dirty="0">
                  <a:ln w="0"/>
                  <a:solidFill>
                    <a:schemeClr val="tx1"/>
                  </a:solidFill>
                </a:rPr>
                <a:t>Seminole Way</a:t>
              </a:r>
            </a:p>
          </p:txBody>
        </p:sp>
        <p:sp>
          <p:nvSpPr>
            <p:cNvPr id="52" name="Rectangle 51">
              <a:extLst>
                <a:ext uri="{FF2B5EF4-FFF2-40B4-BE49-F238E27FC236}">
                  <a16:creationId xmlns:a16="http://schemas.microsoft.com/office/drawing/2014/main" id="{BA1DB3B5-E75B-5275-D6C3-CCEF497E39D8}"/>
                </a:ext>
              </a:extLst>
            </p:cNvPr>
            <p:cNvSpPr/>
            <p:nvPr/>
          </p:nvSpPr>
          <p:spPr>
            <a:xfrm rot="6893265">
              <a:off x="8825123" y="4417514"/>
              <a:ext cx="505268" cy="276999"/>
            </a:xfrm>
            <a:prstGeom prst="rect">
              <a:avLst/>
            </a:prstGeom>
            <a:solidFill>
              <a:schemeClr val="bg1"/>
            </a:solidFill>
            <a:ln>
              <a:solidFill>
                <a:schemeClr val="tx1"/>
              </a:solidFill>
            </a:ln>
          </p:spPr>
          <p:txBody>
            <a:bodyPr wrap="none" lIns="91440" tIns="45720" rIns="91440" bIns="45720">
              <a:spAutoFit/>
            </a:bodyPr>
            <a:lstStyle/>
            <a:p>
              <a:pPr algn="ctr"/>
              <a:r>
                <a:rPr lang="en-US" sz="1200" b="0" cap="none" spc="0" dirty="0">
                  <a:ln w="0"/>
                  <a:solidFill>
                    <a:schemeClr val="tx1"/>
                  </a:solidFill>
                </a:rPr>
                <a:t>I-595</a:t>
              </a:r>
            </a:p>
          </p:txBody>
        </p:sp>
        <p:pic>
          <p:nvPicPr>
            <p:cNvPr id="53" name="Picture 52">
              <a:extLst>
                <a:ext uri="{FF2B5EF4-FFF2-40B4-BE49-F238E27FC236}">
                  <a16:creationId xmlns:a16="http://schemas.microsoft.com/office/drawing/2014/main" id="{4D0EE8F6-9055-51FE-FA58-496AABB38EE3}"/>
                </a:ext>
              </a:extLst>
            </p:cNvPr>
            <p:cNvPicPr>
              <a:picLocks noChangeAspect="1"/>
            </p:cNvPicPr>
            <p:nvPr/>
          </p:nvPicPr>
          <p:blipFill rotWithShape="1">
            <a:blip r:embed="rId8"/>
            <a:srcRect l="33806" t="25449" r="32739" b="25250"/>
            <a:stretch/>
          </p:blipFill>
          <p:spPr>
            <a:xfrm rot="5400000">
              <a:off x="6797214" y="5180451"/>
              <a:ext cx="539004" cy="927219"/>
            </a:xfrm>
            <a:prstGeom prst="rect">
              <a:avLst/>
            </a:prstGeom>
          </p:spPr>
        </p:pic>
        <p:sp>
          <p:nvSpPr>
            <p:cNvPr id="54" name="TextBox 53">
              <a:extLst>
                <a:ext uri="{FF2B5EF4-FFF2-40B4-BE49-F238E27FC236}">
                  <a16:creationId xmlns:a16="http://schemas.microsoft.com/office/drawing/2014/main" id="{1523BFC5-81BB-953F-5359-38337A596EBE}"/>
                </a:ext>
              </a:extLst>
            </p:cNvPr>
            <p:cNvSpPr txBox="1"/>
            <p:nvPr/>
          </p:nvSpPr>
          <p:spPr>
            <a:xfrm>
              <a:off x="2934101" y="5558602"/>
              <a:ext cx="1988590" cy="327367"/>
            </a:xfrm>
            <a:prstGeom prst="rect">
              <a:avLst/>
            </a:prstGeom>
            <a:solidFill>
              <a:schemeClr val="bg1"/>
            </a:solidFill>
            <a:ln>
              <a:solidFill>
                <a:schemeClr val="tx1"/>
              </a:solidFill>
            </a:ln>
          </p:spPr>
          <p:txBody>
            <a:bodyPr wrap="square" rtlCol="0">
              <a:spAutoFit/>
            </a:bodyPr>
            <a:lstStyle/>
            <a:p>
              <a:r>
                <a:rPr lang="en-US" sz="1600" dirty="0"/>
                <a:t>            </a:t>
              </a:r>
              <a:r>
                <a:rPr lang="en-US" sz="1400" dirty="0"/>
                <a:t>447676-1</a:t>
              </a:r>
              <a:endParaRPr lang="en-US" sz="1600" dirty="0"/>
            </a:p>
          </p:txBody>
        </p:sp>
        <p:cxnSp>
          <p:nvCxnSpPr>
            <p:cNvPr id="55" name="Straight Connector 54">
              <a:extLst>
                <a:ext uri="{FF2B5EF4-FFF2-40B4-BE49-F238E27FC236}">
                  <a16:creationId xmlns:a16="http://schemas.microsoft.com/office/drawing/2014/main" id="{1EC54BD5-16CD-0554-54D6-7A58DBBF664F}"/>
                </a:ext>
              </a:extLst>
            </p:cNvPr>
            <p:cNvCxnSpPr/>
            <p:nvPr/>
          </p:nvCxnSpPr>
          <p:spPr>
            <a:xfrm>
              <a:off x="2997601" y="5733682"/>
              <a:ext cx="584200" cy="0"/>
            </a:xfrm>
            <a:prstGeom prst="lin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56" name="Rectangle 55">
              <a:extLst>
                <a:ext uri="{FF2B5EF4-FFF2-40B4-BE49-F238E27FC236}">
                  <a16:creationId xmlns:a16="http://schemas.microsoft.com/office/drawing/2014/main" id="{85152DAD-0C26-8FE2-BB02-A4E2DA3A3D94}"/>
                </a:ext>
              </a:extLst>
            </p:cNvPr>
            <p:cNvSpPr/>
            <p:nvPr/>
          </p:nvSpPr>
          <p:spPr>
            <a:xfrm rot="5400000">
              <a:off x="6385825" y="3701464"/>
              <a:ext cx="821443" cy="276999"/>
            </a:xfrm>
            <a:prstGeom prst="rect">
              <a:avLst/>
            </a:prstGeom>
            <a:solidFill>
              <a:schemeClr val="bg1"/>
            </a:solidFill>
            <a:ln>
              <a:solidFill>
                <a:schemeClr val="tx1"/>
              </a:solidFill>
            </a:ln>
          </p:spPr>
          <p:txBody>
            <a:bodyPr wrap="none" lIns="91440" tIns="45720" rIns="91440" bIns="45720">
              <a:spAutoFit/>
            </a:bodyPr>
            <a:lstStyle/>
            <a:p>
              <a:pPr algn="ctr"/>
              <a:r>
                <a:rPr lang="en-US" sz="1200" b="0" cap="none" spc="0" dirty="0">
                  <a:ln w="0"/>
                  <a:solidFill>
                    <a:schemeClr val="tx1"/>
                  </a:solidFill>
                </a:rPr>
                <a:t>Orange Dr</a:t>
              </a:r>
            </a:p>
          </p:txBody>
        </p:sp>
      </p:grpSp>
      <p:sp>
        <p:nvSpPr>
          <p:cNvPr id="3" name="object 41">
            <a:extLst>
              <a:ext uri="{FF2B5EF4-FFF2-40B4-BE49-F238E27FC236}">
                <a16:creationId xmlns:a16="http://schemas.microsoft.com/office/drawing/2014/main" id="{4C8395CD-A87A-C8A2-64A7-47C2F732AC81}"/>
              </a:ext>
            </a:extLst>
          </p:cNvPr>
          <p:cNvSpPr txBox="1"/>
          <p:nvPr/>
        </p:nvSpPr>
        <p:spPr>
          <a:xfrm>
            <a:off x="1322033" y="5515176"/>
            <a:ext cx="3987422" cy="566822"/>
          </a:xfrm>
          <a:prstGeom prst="rect">
            <a:avLst/>
          </a:prstGeom>
        </p:spPr>
        <p:txBody>
          <a:bodyPr vert="horz" wrap="square" lIns="0" tIns="12700" rIns="0" bIns="0" rtlCol="0">
            <a:spAutoFit/>
          </a:bodyPr>
          <a:lstStyle/>
          <a:p>
            <a:pPr marL="354965" marR="5080" indent="-342265">
              <a:lnSpc>
                <a:spcPct val="100000"/>
              </a:lnSpc>
              <a:spcBef>
                <a:spcPts val="100"/>
              </a:spcBef>
              <a:buChar char="•"/>
              <a:tabLst>
                <a:tab pos="354965" algn="l"/>
                <a:tab pos="355600" algn="l"/>
              </a:tabLst>
            </a:pPr>
            <a:r>
              <a:rPr lang="en-US" sz="1800" dirty="0">
                <a:latin typeface="Arial"/>
                <a:cs typeface="Arial"/>
              </a:rPr>
              <a:t>Adding speed feedback signs north of Stirling Rd. </a:t>
            </a:r>
            <a:endParaRPr sz="1800" dirty="0">
              <a:latin typeface="Arial"/>
              <a:cs typeface="Arial"/>
            </a:endParaRPr>
          </a:p>
        </p:txBody>
      </p:sp>
      <p:pic>
        <p:nvPicPr>
          <p:cNvPr id="4" name="object 42">
            <a:extLst>
              <a:ext uri="{FF2B5EF4-FFF2-40B4-BE49-F238E27FC236}">
                <a16:creationId xmlns:a16="http://schemas.microsoft.com/office/drawing/2014/main" id="{4E721AB3-C567-C6FD-F2EE-6F306F5C9E39}"/>
              </a:ext>
            </a:extLst>
          </p:cNvPr>
          <p:cNvPicPr/>
          <p:nvPr/>
        </p:nvPicPr>
        <p:blipFill>
          <a:blip r:embed="rId9" cstate="print">
            <a:extLst>
              <a:ext uri="{28A0092B-C50C-407E-A947-70E740481C1C}">
                <a14:useLocalDpi xmlns:a14="http://schemas.microsoft.com/office/drawing/2010/main" val="0"/>
              </a:ext>
            </a:extLst>
          </a:blip>
          <a:srcRect/>
          <a:stretch/>
        </p:blipFill>
        <p:spPr>
          <a:xfrm>
            <a:off x="5879978" y="4788302"/>
            <a:ext cx="2769045" cy="1453748"/>
          </a:xfrm>
          <a:prstGeom prst="rect">
            <a:avLst/>
          </a:prstGeom>
          <a:ln>
            <a:solidFill>
              <a:schemeClr val="tx1"/>
            </a:solidFill>
          </a:ln>
        </p:spPr>
      </p:pic>
      <p:cxnSp>
        <p:nvCxnSpPr>
          <p:cNvPr id="6" name="Straight Arrow Connector 5">
            <a:extLst>
              <a:ext uri="{FF2B5EF4-FFF2-40B4-BE49-F238E27FC236}">
                <a16:creationId xmlns:a16="http://schemas.microsoft.com/office/drawing/2014/main" id="{F151F0E5-A36F-990C-E2EA-43327F8E9D9B}"/>
              </a:ext>
            </a:extLst>
          </p:cNvPr>
          <p:cNvCxnSpPr>
            <a:cxnSpLocks/>
            <a:stCxn id="4" idx="3"/>
          </p:cNvCxnSpPr>
          <p:nvPr/>
        </p:nvCxnSpPr>
        <p:spPr>
          <a:xfrm>
            <a:off x="8649023" y="5515176"/>
            <a:ext cx="1256262" cy="2011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4931FD6-1024-540F-7D02-526D31E4F46A}"/>
              </a:ext>
            </a:extLst>
          </p:cNvPr>
          <p:cNvCxnSpPr>
            <a:cxnSpLocks/>
            <a:stCxn id="1026" idx="3"/>
          </p:cNvCxnSpPr>
          <p:nvPr/>
        </p:nvCxnSpPr>
        <p:spPr>
          <a:xfrm flipV="1">
            <a:off x="8649023" y="3324947"/>
            <a:ext cx="1393143" cy="3629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Slide 23">
            <a:hlinkClick r:id="" action="ppaction://media"/>
            <a:extLst>
              <a:ext uri="{FF2B5EF4-FFF2-40B4-BE49-F238E27FC236}">
                <a16:creationId xmlns:a16="http://schemas.microsoft.com/office/drawing/2014/main" id="{5099BF8B-654F-6A12-67C0-64761A976B2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50138" y="5998368"/>
            <a:ext cx="487363" cy="487363"/>
          </a:xfrm>
          <a:prstGeom prst="rect">
            <a:avLst/>
          </a:prstGeom>
        </p:spPr>
      </p:pic>
    </p:spTree>
    <p:extLst>
      <p:ext uri="{BB962C8B-B14F-4D97-AF65-F5344CB8AC3E}">
        <p14:creationId xmlns:p14="http://schemas.microsoft.com/office/powerpoint/2010/main" val="372216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50996" y="3067430"/>
            <a:ext cx="5953760" cy="635000"/>
          </a:xfrm>
          <a:prstGeom prst="rect">
            <a:avLst/>
          </a:prstGeom>
        </p:spPr>
        <p:txBody>
          <a:bodyPr vert="horz" wrap="square" lIns="0" tIns="12065" rIns="0" bIns="0" rtlCol="0">
            <a:spAutoFit/>
          </a:bodyPr>
          <a:lstStyle/>
          <a:p>
            <a:pPr marL="12700">
              <a:lnSpc>
                <a:spcPct val="100000"/>
              </a:lnSpc>
              <a:spcBef>
                <a:spcPts val="95"/>
              </a:spcBef>
            </a:pPr>
            <a:r>
              <a:rPr dirty="0"/>
              <a:t>8.</a:t>
            </a:r>
            <a:r>
              <a:rPr spc="-125" dirty="0"/>
              <a:t> </a:t>
            </a:r>
            <a:r>
              <a:rPr dirty="0"/>
              <a:t>Maintenance</a:t>
            </a:r>
            <a:r>
              <a:rPr spc="-105" dirty="0"/>
              <a:t> </a:t>
            </a:r>
            <a:r>
              <a:rPr dirty="0"/>
              <a:t>of</a:t>
            </a:r>
            <a:r>
              <a:rPr spc="-114" dirty="0"/>
              <a:t> </a:t>
            </a:r>
            <a:r>
              <a:rPr spc="-10" dirty="0"/>
              <a:t>Traffic</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23</a:t>
            </a:fld>
            <a:endParaRPr spc="-25"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270" rIns="0" bIns="0" rtlCol="0">
            <a:spAutoFit/>
          </a:bodyPr>
          <a:lstStyle/>
          <a:p>
            <a:pPr marL="2649220">
              <a:lnSpc>
                <a:spcPct val="100000"/>
              </a:lnSpc>
              <a:spcBef>
                <a:spcPts val="95"/>
              </a:spcBef>
            </a:pPr>
            <a:r>
              <a:rPr spc="-10" dirty="0"/>
              <a:t>Maintenance</a:t>
            </a:r>
            <a:r>
              <a:rPr spc="-105" dirty="0"/>
              <a:t> </a:t>
            </a:r>
            <a:r>
              <a:rPr dirty="0"/>
              <a:t>of</a:t>
            </a:r>
            <a:r>
              <a:rPr spc="-105" dirty="0"/>
              <a:t> </a:t>
            </a:r>
            <a:r>
              <a:rPr spc="-10" dirty="0"/>
              <a:t>Traffic</a:t>
            </a:r>
          </a:p>
        </p:txBody>
      </p:sp>
      <p:sp>
        <p:nvSpPr>
          <p:cNvPr id="3" name="object 3"/>
          <p:cNvSpPr txBox="1">
            <a:spLocks noGrp="1"/>
          </p:cNvSpPr>
          <p:nvPr>
            <p:ph type="body" idx="1"/>
          </p:nvPr>
        </p:nvSpPr>
        <p:spPr>
          <a:xfrm>
            <a:off x="1683385" y="1445894"/>
            <a:ext cx="5141595" cy="4321055"/>
          </a:xfrm>
          <a:prstGeom prst="rect">
            <a:avLst/>
          </a:prstGeom>
        </p:spPr>
        <p:txBody>
          <a:bodyPr vert="horz" wrap="square" lIns="0" tIns="12065" rIns="0" bIns="0" rtlCol="0">
            <a:spAutoFit/>
          </a:bodyPr>
          <a:lstStyle/>
          <a:p>
            <a:pPr marL="299085" marR="5080" indent="-287020">
              <a:lnSpc>
                <a:spcPct val="100000"/>
              </a:lnSpc>
              <a:spcBef>
                <a:spcPts val="95"/>
              </a:spcBef>
              <a:buFont typeface="Arial"/>
              <a:buChar char="•"/>
              <a:tabLst>
                <a:tab pos="299085" algn="l"/>
                <a:tab pos="299720" algn="l"/>
              </a:tabLst>
            </a:pPr>
            <a:r>
              <a:rPr dirty="0"/>
              <a:t>All</a:t>
            </a:r>
            <a:r>
              <a:rPr spc="-55" dirty="0"/>
              <a:t> </a:t>
            </a:r>
            <a:r>
              <a:rPr dirty="0"/>
              <a:t>work</a:t>
            </a:r>
            <a:r>
              <a:rPr spc="-60" dirty="0"/>
              <a:t> </a:t>
            </a:r>
            <a:r>
              <a:rPr dirty="0"/>
              <a:t>will</a:t>
            </a:r>
            <a:r>
              <a:rPr spc="-65" dirty="0"/>
              <a:t> </a:t>
            </a:r>
            <a:r>
              <a:rPr dirty="0"/>
              <a:t>be</a:t>
            </a:r>
            <a:r>
              <a:rPr spc="-40" dirty="0"/>
              <a:t> </a:t>
            </a:r>
            <a:r>
              <a:rPr dirty="0"/>
              <a:t>done</a:t>
            </a:r>
            <a:r>
              <a:rPr spc="-50" dirty="0"/>
              <a:t> </a:t>
            </a:r>
            <a:r>
              <a:rPr dirty="0"/>
              <a:t>in</a:t>
            </a:r>
            <a:r>
              <a:rPr spc="-45" dirty="0"/>
              <a:t> </a:t>
            </a:r>
            <a:r>
              <a:rPr dirty="0"/>
              <a:t>phases</a:t>
            </a:r>
            <a:r>
              <a:rPr spc="-30" dirty="0"/>
              <a:t> </a:t>
            </a:r>
            <a:r>
              <a:rPr spc="-25" dirty="0"/>
              <a:t>to </a:t>
            </a:r>
            <a:r>
              <a:rPr dirty="0"/>
              <a:t>reduce</a:t>
            </a:r>
            <a:r>
              <a:rPr spc="-85" dirty="0"/>
              <a:t> </a:t>
            </a:r>
            <a:r>
              <a:rPr dirty="0"/>
              <a:t>the</a:t>
            </a:r>
            <a:r>
              <a:rPr spc="-80" dirty="0"/>
              <a:t> </a:t>
            </a:r>
            <a:r>
              <a:rPr dirty="0"/>
              <a:t>impact</a:t>
            </a:r>
            <a:r>
              <a:rPr spc="-75" dirty="0"/>
              <a:t> </a:t>
            </a:r>
            <a:r>
              <a:rPr spc="-25" dirty="0"/>
              <a:t>of </a:t>
            </a:r>
            <a:r>
              <a:rPr spc="-10" dirty="0"/>
              <a:t>construction</a:t>
            </a:r>
            <a:r>
              <a:rPr spc="-30" dirty="0"/>
              <a:t> </a:t>
            </a:r>
            <a:r>
              <a:rPr dirty="0"/>
              <a:t>to</a:t>
            </a:r>
            <a:r>
              <a:rPr spc="-70" dirty="0"/>
              <a:t> </a:t>
            </a:r>
            <a:r>
              <a:rPr dirty="0"/>
              <a:t>the</a:t>
            </a:r>
            <a:r>
              <a:rPr spc="-60" dirty="0"/>
              <a:t> </a:t>
            </a:r>
            <a:r>
              <a:rPr spc="-10" dirty="0"/>
              <a:t>community.</a:t>
            </a:r>
          </a:p>
          <a:p>
            <a:pPr marL="299085" marR="318135" indent="-287020">
              <a:lnSpc>
                <a:spcPct val="100000"/>
              </a:lnSpc>
              <a:buFont typeface="Arial"/>
              <a:buChar char="•"/>
              <a:tabLst>
                <a:tab pos="299085" algn="l"/>
                <a:tab pos="299720" algn="l"/>
              </a:tabLst>
            </a:pPr>
            <a:r>
              <a:rPr spc="-40" dirty="0"/>
              <a:t>Temporary</a:t>
            </a:r>
            <a:r>
              <a:rPr spc="-95" dirty="0"/>
              <a:t> </a:t>
            </a:r>
            <a:r>
              <a:rPr dirty="0"/>
              <a:t>lane</a:t>
            </a:r>
            <a:r>
              <a:rPr spc="-85" dirty="0"/>
              <a:t> </a:t>
            </a:r>
            <a:r>
              <a:rPr dirty="0"/>
              <a:t>closures</a:t>
            </a:r>
            <a:r>
              <a:rPr spc="-80" dirty="0"/>
              <a:t> </a:t>
            </a:r>
            <a:r>
              <a:rPr lang="en-US" spc="-80" dirty="0"/>
              <a:t>will occur </a:t>
            </a:r>
            <a:r>
              <a:rPr spc="-10" dirty="0"/>
              <a:t>during </a:t>
            </a:r>
            <a:r>
              <a:rPr spc="-25" dirty="0"/>
              <a:t>non-</a:t>
            </a:r>
            <a:r>
              <a:rPr dirty="0"/>
              <a:t>peak</a:t>
            </a:r>
            <a:r>
              <a:rPr spc="-40" dirty="0"/>
              <a:t> </a:t>
            </a:r>
            <a:r>
              <a:rPr dirty="0"/>
              <a:t>hours</a:t>
            </a:r>
            <a:r>
              <a:rPr spc="-10" dirty="0"/>
              <a:t>.</a:t>
            </a:r>
          </a:p>
          <a:p>
            <a:pPr marL="299085" marR="347345" indent="-287020">
              <a:lnSpc>
                <a:spcPct val="100000"/>
              </a:lnSpc>
              <a:buFont typeface="Arial"/>
              <a:buChar char="•"/>
              <a:tabLst>
                <a:tab pos="299085" algn="l"/>
                <a:tab pos="299720" algn="l"/>
              </a:tabLst>
            </a:pPr>
            <a:r>
              <a:rPr dirty="0"/>
              <a:t>There</a:t>
            </a:r>
            <a:r>
              <a:rPr spc="-70" dirty="0"/>
              <a:t> </a:t>
            </a:r>
            <a:r>
              <a:rPr dirty="0"/>
              <a:t>will</a:t>
            </a:r>
            <a:r>
              <a:rPr spc="-75" dirty="0"/>
              <a:t> </a:t>
            </a:r>
            <a:r>
              <a:rPr dirty="0"/>
              <a:t>be</a:t>
            </a:r>
            <a:r>
              <a:rPr spc="-60" dirty="0"/>
              <a:t> </a:t>
            </a:r>
            <a:r>
              <a:rPr dirty="0"/>
              <a:t>no</a:t>
            </a:r>
            <a:r>
              <a:rPr spc="-60" dirty="0"/>
              <a:t> </a:t>
            </a:r>
            <a:r>
              <a:rPr spc="-10" dirty="0"/>
              <a:t>complete</a:t>
            </a:r>
            <a:r>
              <a:rPr spc="-70" dirty="0"/>
              <a:t> </a:t>
            </a:r>
            <a:r>
              <a:rPr spc="-20" dirty="0"/>
              <a:t>road </a:t>
            </a:r>
            <a:r>
              <a:rPr spc="-10" dirty="0"/>
              <a:t>closures.</a:t>
            </a:r>
          </a:p>
          <a:p>
            <a:pPr marL="299085" marR="193675" indent="-287020">
              <a:lnSpc>
                <a:spcPct val="100000"/>
              </a:lnSpc>
              <a:buFont typeface="Arial"/>
              <a:buChar char="•"/>
              <a:tabLst>
                <a:tab pos="299085" algn="l"/>
                <a:tab pos="299720" algn="l"/>
              </a:tabLst>
            </a:pPr>
            <a:r>
              <a:rPr dirty="0"/>
              <a:t>Access</a:t>
            </a:r>
            <a:r>
              <a:rPr spc="-90" dirty="0"/>
              <a:t> </a:t>
            </a:r>
            <a:r>
              <a:rPr dirty="0"/>
              <a:t>to</a:t>
            </a:r>
            <a:r>
              <a:rPr spc="-90" dirty="0"/>
              <a:t> </a:t>
            </a:r>
            <a:r>
              <a:rPr dirty="0"/>
              <a:t>businesses</a:t>
            </a:r>
            <a:r>
              <a:rPr spc="-40" dirty="0"/>
              <a:t> </a:t>
            </a:r>
            <a:r>
              <a:rPr spc="-25" dirty="0"/>
              <a:t>and </a:t>
            </a:r>
            <a:r>
              <a:rPr spc="-10" dirty="0"/>
              <a:t>residences</a:t>
            </a:r>
            <a:r>
              <a:rPr spc="-55" dirty="0"/>
              <a:t> </a:t>
            </a:r>
            <a:r>
              <a:rPr dirty="0"/>
              <a:t>will</a:t>
            </a:r>
            <a:r>
              <a:rPr spc="-70" dirty="0"/>
              <a:t> </a:t>
            </a:r>
            <a:r>
              <a:rPr dirty="0"/>
              <a:t>be</a:t>
            </a:r>
            <a:r>
              <a:rPr spc="-70" dirty="0"/>
              <a:t> </a:t>
            </a:r>
            <a:r>
              <a:rPr spc="-10" dirty="0"/>
              <a:t>maintained</a:t>
            </a:r>
            <a:r>
              <a:rPr spc="-45" dirty="0"/>
              <a:t> </a:t>
            </a:r>
            <a:r>
              <a:rPr spc="-25" dirty="0"/>
              <a:t>at </a:t>
            </a:r>
            <a:r>
              <a:rPr dirty="0"/>
              <a:t>all</a:t>
            </a:r>
            <a:r>
              <a:rPr spc="-40" dirty="0"/>
              <a:t> </a:t>
            </a:r>
            <a:r>
              <a:rPr spc="-10" dirty="0"/>
              <a:t>times.</a:t>
            </a: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24</a:t>
            </a:fld>
            <a:endParaRPr spc="-25" dirty="0"/>
          </a:p>
        </p:txBody>
      </p:sp>
      <p:pic>
        <p:nvPicPr>
          <p:cNvPr id="4" name="object 4"/>
          <p:cNvPicPr/>
          <p:nvPr/>
        </p:nvPicPr>
        <p:blipFill>
          <a:blip r:embed="rId5" cstate="print"/>
          <a:stretch>
            <a:fillRect/>
          </a:stretch>
        </p:blipFill>
        <p:spPr>
          <a:xfrm>
            <a:off x="7787513" y="1511809"/>
            <a:ext cx="3741420" cy="2063494"/>
          </a:xfrm>
          <a:prstGeom prst="rect">
            <a:avLst/>
          </a:prstGeom>
        </p:spPr>
      </p:pic>
      <p:pic>
        <p:nvPicPr>
          <p:cNvPr id="5" name="object 5"/>
          <p:cNvPicPr/>
          <p:nvPr/>
        </p:nvPicPr>
        <p:blipFill>
          <a:blip r:embed="rId6" cstate="print"/>
          <a:stretch>
            <a:fillRect/>
          </a:stretch>
        </p:blipFill>
        <p:spPr>
          <a:xfrm>
            <a:off x="7787513" y="3877310"/>
            <a:ext cx="3855720" cy="2192908"/>
          </a:xfrm>
          <a:prstGeom prst="rect">
            <a:avLst/>
          </a:prstGeom>
        </p:spPr>
      </p:pic>
      <p:pic>
        <p:nvPicPr>
          <p:cNvPr id="7" name="Slide 25">
            <a:hlinkClick r:id="" action="ppaction://media"/>
            <a:extLst>
              <a:ext uri="{FF2B5EF4-FFF2-40B4-BE49-F238E27FC236}">
                <a16:creationId xmlns:a16="http://schemas.microsoft.com/office/drawing/2014/main" id="{52B91E0F-E005-C150-5E99-CEB404975E39}"/>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7"/>
          <a:stretch>
            <a:fillRect/>
          </a:stretch>
        </p:blipFill>
        <p:spPr>
          <a:xfrm>
            <a:off x="243967" y="604582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270" rIns="0" bIns="0" rtlCol="0">
            <a:spAutoFit/>
          </a:bodyPr>
          <a:lstStyle/>
          <a:p>
            <a:pPr marL="2115820">
              <a:lnSpc>
                <a:spcPct val="100000"/>
              </a:lnSpc>
              <a:spcBef>
                <a:spcPts val="95"/>
              </a:spcBef>
            </a:pPr>
            <a:r>
              <a:rPr dirty="0"/>
              <a:t>Project</a:t>
            </a:r>
            <a:r>
              <a:rPr spc="-140" dirty="0"/>
              <a:t> </a:t>
            </a:r>
            <a:r>
              <a:rPr dirty="0"/>
              <a:t>Schedule</a:t>
            </a:r>
            <a:r>
              <a:rPr spc="-140" dirty="0"/>
              <a:t> </a:t>
            </a:r>
            <a:r>
              <a:rPr dirty="0"/>
              <a:t>and</a:t>
            </a:r>
            <a:r>
              <a:rPr spc="-150" dirty="0"/>
              <a:t> </a:t>
            </a:r>
            <a:r>
              <a:rPr spc="-20" dirty="0"/>
              <a:t>Cost</a:t>
            </a:r>
          </a:p>
        </p:txBody>
      </p:sp>
      <p:sp>
        <p:nvSpPr>
          <p:cNvPr id="3" name="object 3"/>
          <p:cNvSpPr txBox="1">
            <a:spLocks noGrp="1"/>
          </p:cNvSpPr>
          <p:nvPr>
            <p:ph sz="half" idx="2"/>
          </p:nvPr>
        </p:nvSpPr>
        <p:spPr>
          <a:xfrm>
            <a:off x="1235326" y="1612369"/>
            <a:ext cx="5075558" cy="3495188"/>
          </a:xfrm>
          <a:prstGeom prst="rect">
            <a:avLst/>
          </a:prstGeom>
        </p:spPr>
        <p:txBody>
          <a:bodyPr vert="horz" wrap="square" lIns="0" tIns="12065" rIns="0" bIns="0" rtlCol="0">
            <a:spAutoFit/>
          </a:bodyPr>
          <a:lstStyle/>
          <a:p>
            <a:pPr marL="354965" indent="-342900">
              <a:lnSpc>
                <a:spcPct val="100000"/>
              </a:lnSpc>
              <a:spcBef>
                <a:spcPts val="95"/>
              </a:spcBef>
              <a:buChar char="•"/>
              <a:tabLst>
                <a:tab pos="354965" algn="l"/>
                <a:tab pos="355600" algn="l"/>
              </a:tabLst>
            </a:pPr>
            <a:r>
              <a:rPr spc="-120" dirty="0"/>
              <a:t>90%</a:t>
            </a:r>
            <a:r>
              <a:rPr spc="-290" dirty="0"/>
              <a:t> </a:t>
            </a:r>
            <a:r>
              <a:rPr spc="-135" dirty="0"/>
              <a:t>Plans</a:t>
            </a:r>
            <a:r>
              <a:rPr spc="-290" dirty="0"/>
              <a:t> </a:t>
            </a:r>
            <a:r>
              <a:rPr spc="-35" dirty="0"/>
              <a:t>Submittal:</a:t>
            </a:r>
          </a:p>
          <a:p>
            <a:pPr marL="330835">
              <a:lnSpc>
                <a:spcPct val="100000"/>
              </a:lnSpc>
            </a:pPr>
            <a:r>
              <a:rPr lang="en-US" b="1" spc="-145" dirty="0">
                <a:latin typeface="Arial"/>
                <a:cs typeface="Arial"/>
              </a:rPr>
              <a:t>September</a:t>
            </a:r>
            <a:r>
              <a:rPr b="1" spc="-265" dirty="0">
                <a:latin typeface="Arial"/>
                <a:cs typeface="Arial"/>
              </a:rPr>
              <a:t> </a:t>
            </a:r>
            <a:r>
              <a:rPr b="1" spc="-20" dirty="0">
                <a:latin typeface="Arial"/>
                <a:cs typeface="Arial"/>
              </a:rPr>
              <a:t>202</a:t>
            </a:r>
            <a:r>
              <a:rPr lang="en-US" b="1" spc="-20" dirty="0">
                <a:latin typeface="Arial"/>
                <a:cs typeface="Arial"/>
              </a:rPr>
              <a:t>3</a:t>
            </a:r>
            <a:endParaRPr b="1" spc="-20" dirty="0">
              <a:latin typeface="Arial"/>
              <a:cs typeface="Arial"/>
            </a:endParaRPr>
          </a:p>
          <a:p>
            <a:pPr>
              <a:lnSpc>
                <a:spcPct val="100000"/>
              </a:lnSpc>
              <a:spcBef>
                <a:spcPts val="25"/>
              </a:spcBef>
            </a:pPr>
            <a:endParaRPr sz="2900" dirty="0">
              <a:latin typeface="Arial"/>
              <a:cs typeface="Arial"/>
            </a:endParaRPr>
          </a:p>
          <a:p>
            <a:pPr marL="354965" indent="-342900">
              <a:lnSpc>
                <a:spcPct val="100000"/>
              </a:lnSpc>
              <a:buChar char="•"/>
              <a:tabLst>
                <a:tab pos="354965" algn="l"/>
                <a:tab pos="355600" algn="l"/>
              </a:tabLst>
            </a:pPr>
            <a:r>
              <a:rPr spc="-130" dirty="0"/>
              <a:t>100%</a:t>
            </a:r>
            <a:r>
              <a:rPr spc="-290" dirty="0"/>
              <a:t> </a:t>
            </a:r>
            <a:r>
              <a:rPr spc="-135" dirty="0"/>
              <a:t>Plans</a:t>
            </a:r>
            <a:r>
              <a:rPr spc="-290" dirty="0"/>
              <a:t> </a:t>
            </a:r>
            <a:r>
              <a:rPr spc="-125" dirty="0"/>
              <a:t>(</a:t>
            </a:r>
            <a:r>
              <a:rPr lang="en-US" spc="-125" dirty="0"/>
              <a:t>Design Complete</a:t>
            </a:r>
            <a:r>
              <a:rPr spc="-125" dirty="0"/>
              <a:t>):</a:t>
            </a:r>
          </a:p>
          <a:p>
            <a:pPr marL="330835">
              <a:lnSpc>
                <a:spcPct val="100000"/>
              </a:lnSpc>
            </a:pPr>
            <a:r>
              <a:rPr b="1" spc="-145" dirty="0">
                <a:latin typeface="Arial"/>
                <a:cs typeface="Arial"/>
              </a:rPr>
              <a:t>January</a:t>
            </a:r>
            <a:r>
              <a:rPr b="1" spc="-275" dirty="0">
                <a:latin typeface="Arial"/>
                <a:cs typeface="Arial"/>
              </a:rPr>
              <a:t> </a:t>
            </a:r>
            <a:r>
              <a:rPr b="1" spc="-20" dirty="0">
                <a:latin typeface="Arial"/>
                <a:cs typeface="Arial"/>
              </a:rPr>
              <a:t>202</a:t>
            </a:r>
            <a:r>
              <a:rPr lang="en-US" b="1" spc="-20" dirty="0">
                <a:latin typeface="Arial"/>
                <a:cs typeface="Arial"/>
              </a:rPr>
              <a:t>4</a:t>
            </a:r>
            <a:endParaRPr b="1" spc="-20" dirty="0">
              <a:latin typeface="Arial"/>
              <a:cs typeface="Arial"/>
            </a:endParaRPr>
          </a:p>
          <a:p>
            <a:pPr>
              <a:lnSpc>
                <a:spcPct val="100000"/>
              </a:lnSpc>
              <a:spcBef>
                <a:spcPts val="25"/>
              </a:spcBef>
            </a:pPr>
            <a:endParaRPr sz="2900" dirty="0">
              <a:latin typeface="Arial"/>
              <a:cs typeface="Arial"/>
            </a:endParaRPr>
          </a:p>
          <a:p>
            <a:pPr marL="354965" indent="-342900">
              <a:lnSpc>
                <a:spcPts val="3360"/>
              </a:lnSpc>
              <a:buChar char="•"/>
              <a:tabLst>
                <a:tab pos="354965" algn="l"/>
                <a:tab pos="355600" algn="l"/>
              </a:tabLst>
            </a:pPr>
            <a:r>
              <a:rPr spc="-120" dirty="0"/>
              <a:t>Bid</a:t>
            </a:r>
            <a:r>
              <a:rPr spc="-265" dirty="0"/>
              <a:t> </a:t>
            </a:r>
            <a:r>
              <a:rPr spc="-145" dirty="0"/>
              <a:t>Opening</a:t>
            </a:r>
            <a:r>
              <a:rPr spc="-280" dirty="0"/>
              <a:t> </a:t>
            </a:r>
            <a:r>
              <a:rPr spc="-30" dirty="0"/>
              <a:t>(Letting):</a:t>
            </a:r>
          </a:p>
          <a:p>
            <a:pPr marL="330835">
              <a:lnSpc>
                <a:spcPct val="100000"/>
              </a:lnSpc>
            </a:pPr>
            <a:r>
              <a:rPr lang="en-US" b="1" spc="-120" dirty="0"/>
              <a:t>August </a:t>
            </a:r>
            <a:r>
              <a:rPr lang="en-US" b="1" spc="-120" dirty="0">
                <a:latin typeface="Arial"/>
                <a:cs typeface="Arial"/>
              </a:rPr>
              <a:t>2024</a:t>
            </a:r>
            <a:endParaRPr b="1" spc="-20" dirty="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25</a:t>
            </a:fld>
            <a:endParaRPr spc="-25" dirty="0"/>
          </a:p>
        </p:txBody>
      </p:sp>
      <p:sp>
        <p:nvSpPr>
          <p:cNvPr id="4" name="object 4"/>
          <p:cNvSpPr txBox="1"/>
          <p:nvPr/>
        </p:nvSpPr>
        <p:spPr>
          <a:xfrm>
            <a:off x="6352921" y="1617979"/>
            <a:ext cx="5566410" cy="3926075"/>
          </a:xfrm>
          <a:prstGeom prst="rect">
            <a:avLst/>
          </a:prstGeom>
        </p:spPr>
        <p:txBody>
          <a:bodyPr vert="horz" wrap="square" lIns="0" tIns="12065" rIns="0" bIns="0" rtlCol="0">
            <a:spAutoFit/>
          </a:bodyPr>
          <a:lstStyle/>
          <a:p>
            <a:pPr marL="354965" indent="-342900">
              <a:lnSpc>
                <a:spcPct val="100000"/>
              </a:lnSpc>
              <a:spcBef>
                <a:spcPts val="95"/>
              </a:spcBef>
              <a:buChar char="•"/>
              <a:tabLst>
                <a:tab pos="354965" algn="l"/>
                <a:tab pos="355600" algn="l"/>
              </a:tabLst>
            </a:pPr>
            <a:r>
              <a:rPr sz="2800" spc="-150" dirty="0">
                <a:latin typeface="Arial"/>
                <a:cs typeface="Arial"/>
              </a:rPr>
              <a:t>Anticipated</a:t>
            </a:r>
            <a:r>
              <a:rPr sz="2800" spc="-240" dirty="0">
                <a:latin typeface="Arial"/>
                <a:cs typeface="Arial"/>
              </a:rPr>
              <a:t> </a:t>
            </a:r>
            <a:r>
              <a:rPr sz="2800" spc="-155" dirty="0">
                <a:latin typeface="Arial"/>
                <a:cs typeface="Arial"/>
              </a:rPr>
              <a:t>Construction</a:t>
            </a:r>
            <a:r>
              <a:rPr sz="2800" spc="-254" dirty="0">
                <a:latin typeface="Arial"/>
                <a:cs typeface="Arial"/>
              </a:rPr>
              <a:t> </a:t>
            </a:r>
            <a:r>
              <a:rPr sz="2800" spc="-10" dirty="0">
                <a:latin typeface="Arial"/>
                <a:cs typeface="Arial"/>
              </a:rPr>
              <a:t>Start:</a:t>
            </a:r>
            <a:endParaRPr sz="2800" dirty="0">
              <a:latin typeface="Arial"/>
              <a:cs typeface="Arial"/>
            </a:endParaRPr>
          </a:p>
          <a:p>
            <a:pPr marL="408940">
              <a:lnSpc>
                <a:spcPct val="100000"/>
              </a:lnSpc>
            </a:pPr>
            <a:r>
              <a:rPr lang="en-US" sz="2800" b="1" spc="-130" dirty="0">
                <a:latin typeface="Arial"/>
                <a:cs typeface="Arial"/>
              </a:rPr>
              <a:t>Summer</a:t>
            </a:r>
            <a:r>
              <a:rPr sz="2800" b="1" spc="-275" dirty="0">
                <a:latin typeface="Arial"/>
                <a:cs typeface="Arial"/>
              </a:rPr>
              <a:t> </a:t>
            </a:r>
            <a:r>
              <a:rPr sz="2800" b="1" spc="-20" dirty="0">
                <a:latin typeface="Arial"/>
                <a:cs typeface="Arial"/>
              </a:rPr>
              <a:t>202</a:t>
            </a:r>
            <a:r>
              <a:rPr lang="en-US" sz="2800" b="1" spc="-20" dirty="0">
                <a:latin typeface="Arial"/>
                <a:cs typeface="Arial"/>
              </a:rPr>
              <a:t>4</a:t>
            </a:r>
            <a:endParaRPr sz="2800" dirty="0">
              <a:latin typeface="Arial"/>
              <a:cs typeface="Arial"/>
            </a:endParaRPr>
          </a:p>
          <a:p>
            <a:pPr>
              <a:lnSpc>
                <a:spcPct val="100000"/>
              </a:lnSpc>
              <a:spcBef>
                <a:spcPts val="25"/>
              </a:spcBef>
            </a:pPr>
            <a:endParaRPr sz="2900" dirty="0">
              <a:latin typeface="Arial"/>
              <a:cs typeface="Arial"/>
            </a:endParaRPr>
          </a:p>
          <a:p>
            <a:pPr marL="354965" indent="-342900">
              <a:lnSpc>
                <a:spcPct val="100000"/>
              </a:lnSpc>
              <a:buChar char="•"/>
              <a:tabLst>
                <a:tab pos="354965" algn="l"/>
                <a:tab pos="355600" algn="l"/>
              </a:tabLst>
            </a:pPr>
            <a:r>
              <a:rPr sz="2800" spc="-150" dirty="0">
                <a:latin typeface="Arial"/>
                <a:cs typeface="Arial"/>
              </a:rPr>
              <a:t>Anticipated</a:t>
            </a:r>
            <a:r>
              <a:rPr sz="2800" spc="-240" dirty="0">
                <a:latin typeface="Arial"/>
                <a:cs typeface="Arial"/>
              </a:rPr>
              <a:t> </a:t>
            </a:r>
            <a:r>
              <a:rPr sz="2800" spc="-155" dirty="0">
                <a:latin typeface="Arial"/>
                <a:cs typeface="Arial"/>
              </a:rPr>
              <a:t>Construction</a:t>
            </a:r>
            <a:r>
              <a:rPr sz="2800" spc="-254" dirty="0">
                <a:latin typeface="Arial"/>
                <a:cs typeface="Arial"/>
              </a:rPr>
              <a:t> </a:t>
            </a:r>
            <a:r>
              <a:rPr sz="2800" spc="-105" dirty="0">
                <a:latin typeface="Arial"/>
                <a:cs typeface="Arial"/>
              </a:rPr>
              <a:t>Completion:</a:t>
            </a:r>
            <a:endParaRPr sz="2800" dirty="0">
              <a:latin typeface="Arial"/>
              <a:cs typeface="Arial"/>
            </a:endParaRPr>
          </a:p>
          <a:p>
            <a:pPr marL="408940">
              <a:lnSpc>
                <a:spcPct val="100000"/>
              </a:lnSpc>
            </a:pPr>
            <a:r>
              <a:rPr lang="en-US" sz="2800" b="1" spc="-145" dirty="0">
                <a:latin typeface="Arial"/>
                <a:cs typeface="Arial"/>
              </a:rPr>
              <a:t>Summer</a:t>
            </a:r>
            <a:r>
              <a:rPr sz="2800" b="1" spc="-275" dirty="0">
                <a:latin typeface="Arial"/>
                <a:cs typeface="Arial"/>
              </a:rPr>
              <a:t> </a:t>
            </a:r>
            <a:r>
              <a:rPr sz="2800" b="1" spc="-20" dirty="0">
                <a:latin typeface="Arial"/>
                <a:cs typeface="Arial"/>
              </a:rPr>
              <a:t>2025</a:t>
            </a:r>
            <a:endParaRPr sz="2800" dirty="0">
              <a:latin typeface="Arial"/>
              <a:cs typeface="Arial"/>
            </a:endParaRPr>
          </a:p>
          <a:p>
            <a:pPr>
              <a:lnSpc>
                <a:spcPct val="100000"/>
              </a:lnSpc>
              <a:spcBef>
                <a:spcPts val="25"/>
              </a:spcBef>
            </a:pPr>
            <a:endParaRPr sz="2900" dirty="0">
              <a:latin typeface="Arial"/>
              <a:cs typeface="Arial"/>
            </a:endParaRPr>
          </a:p>
          <a:p>
            <a:pPr marL="354965" indent="-342900">
              <a:lnSpc>
                <a:spcPts val="3360"/>
              </a:lnSpc>
              <a:buChar char="•"/>
              <a:tabLst>
                <a:tab pos="354965" algn="l"/>
                <a:tab pos="355600" algn="l"/>
              </a:tabLst>
            </a:pPr>
            <a:r>
              <a:rPr sz="2800" spc="-155" dirty="0">
                <a:latin typeface="Arial"/>
                <a:cs typeface="Arial"/>
              </a:rPr>
              <a:t>Construction</a:t>
            </a:r>
            <a:r>
              <a:rPr sz="2800" spc="-260" dirty="0">
                <a:latin typeface="Arial"/>
                <a:cs typeface="Arial"/>
              </a:rPr>
              <a:t> </a:t>
            </a:r>
            <a:r>
              <a:rPr sz="2800" spc="-130" dirty="0">
                <a:latin typeface="Arial"/>
                <a:cs typeface="Arial"/>
              </a:rPr>
              <a:t>Cost</a:t>
            </a:r>
            <a:r>
              <a:rPr sz="2800" spc="-245" dirty="0">
                <a:latin typeface="Arial"/>
                <a:cs typeface="Arial"/>
              </a:rPr>
              <a:t> </a:t>
            </a:r>
            <a:r>
              <a:rPr sz="2800" spc="-10" dirty="0">
                <a:latin typeface="Arial"/>
                <a:cs typeface="Arial"/>
              </a:rPr>
              <a:t>Estimate:</a:t>
            </a:r>
            <a:endParaRPr sz="2800" dirty="0">
              <a:latin typeface="Arial"/>
              <a:cs typeface="Arial"/>
            </a:endParaRPr>
          </a:p>
          <a:p>
            <a:pPr marL="408940" algn="l"/>
            <a:r>
              <a:rPr lang="en-US" sz="2800" b="1" spc="-20" dirty="0">
                <a:latin typeface="Arial"/>
                <a:cs typeface="Arial"/>
              </a:rPr>
              <a:t>447676‐1 – $2.7 million</a:t>
            </a:r>
          </a:p>
          <a:p>
            <a:pPr marL="408940" algn="l"/>
            <a:r>
              <a:rPr lang="en-US" sz="2800" b="1" spc="-20" dirty="0">
                <a:latin typeface="Arial"/>
                <a:cs typeface="Arial"/>
              </a:rPr>
              <a:t>447677‐1 – $3.0 million</a:t>
            </a:r>
            <a:endParaRPr sz="2800" b="1" spc="-20" dirty="0">
              <a:latin typeface="Arial"/>
              <a:cs typeface="Arial"/>
            </a:endParaRPr>
          </a:p>
        </p:txBody>
      </p:sp>
      <p:pic>
        <p:nvPicPr>
          <p:cNvPr id="6" name="Slide 26">
            <a:hlinkClick r:id="" action="ppaction://media"/>
            <a:extLst>
              <a:ext uri="{FF2B5EF4-FFF2-40B4-BE49-F238E27FC236}">
                <a16:creationId xmlns:a16="http://schemas.microsoft.com/office/drawing/2014/main" id="{8C0793C7-21CE-E54A-B68C-4656EDEE3EFD}"/>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02379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51352" y="3067430"/>
            <a:ext cx="6351905" cy="635000"/>
          </a:xfrm>
          <a:prstGeom prst="rect">
            <a:avLst/>
          </a:prstGeom>
        </p:spPr>
        <p:txBody>
          <a:bodyPr vert="horz" wrap="square" lIns="0" tIns="12065" rIns="0" bIns="0" rtlCol="0">
            <a:spAutoFit/>
          </a:bodyPr>
          <a:lstStyle/>
          <a:p>
            <a:pPr marL="12700">
              <a:lnSpc>
                <a:spcPct val="100000"/>
              </a:lnSpc>
              <a:spcBef>
                <a:spcPts val="95"/>
              </a:spcBef>
            </a:pPr>
            <a:r>
              <a:rPr dirty="0"/>
              <a:t>9.</a:t>
            </a:r>
            <a:r>
              <a:rPr spc="-120" dirty="0"/>
              <a:t> </a:t>
            </a:r>
            <a:r>
              <a:rPr dirty="0"/>
              <a:t>Questions</a:t>
            </a:r>
            <a:r>
              <a:rPr spc="-105" dirty="0"/>
              <a:t> </a:t>
            </a:r>
            <a:r>
              <a:rPr dirty="0"/>
              <a:t>and</a:t>
            </a:r>
            <a:r>
              <a:rPr spc="-254" dirty="0"/>
              <a:t> </a:t>
            </a:r>
            <a:r>
              <a:rPr spc="-10" dirty="0"/>
              <a:t>Answers</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26</a:t>
            </a:fld>
            <a:endParaRPr spc="-25"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91005" rIns="0" bIns="0" rtlCol="0">
            <a:spAutoFit/>
          </a:bodyPr>
          <a:lstStyle/>
          <a:p>
            <a:pPr marL="12700">
              <a:lnSpc>
                <a:spcPct val="100000"/>
              </a:lnSpc>
              <a:spcBef>
                <a:spcPts val="100"/>
              </a:spcBef>
            </a:pPr>
            <a:r>
              <a:rPr sz="3800" dirty="0"/>
              <a:t>Submitting</a:t>
            </a:r>
            <a:r>
              <a:rPr sz="3800" spc="-45" dirty="0"/>
              <a:t> </a:t>
            </a:r>
            <a:r>
              <a:rPr sz="3800" dirty="0"/>
              <a:t>Comments</a:t>
            </a:r>
            <a:r>
              <a:rPr sz="3800" spc="-40" dirty="0"/>
              <a:t> </a:t>
            </a:r>
            <a:r>
              <a:rPr sz="3800" dirty="0"/>
              <a:t>or</a:t>
            </a:r>
            <a:r>
              <a:rPr sz="3800" spc="-5" dirty="0"/>
              <a:t> </a:t>
            </a:r>
            <a:r>
              <a:rPr sz="3800" spc="-10" dirty="0"/>
              <a:t>Questions</a:t>
            </a:r>
            <a:endParaRPr sz="3800" dirty="0"/>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27</a:t>
            </a:fld>
            <a:endParaRPr spc="-25" dirty="0"/>
          </a:p>
        </p:txBody>
      </p:sp>
      <p:sp>
        <p:nvSpPr>
          <p:cNvPr id="3" name="object 3"/>
          <p:cNvSpPr txBox="1"/>
          <p:nvPr/>
        </p:nvSpPr>
        <p:spPr>
          <a:xfrm>
            <a:off x="1482214" y="1250138"/>
            <a:ext cx="4250690" cy="3995068"/>
          </a:xfrm>
          <a:prstGeom prst="rect">
            <a:avLst/>
          </a:prstGeom>
        </p:spPr>
        <p:txBody>
          <a:bodyPr vert="horz" wrap="square" lIns="0" tIns="119380" rIns="0" bIns="0" rtlCol="0">
            <a:spAutoFit/>
          </a:bodyPr>
          <a:lstStyle/>
          <a:p>
            <a:pPr marL="12700">
              <a:lnSpc>
                <a:spcPct val="100000"/>
              </a:lnSpc>
              <a:spcBef>
                <a:spcPts val="940"/>
              </a:spcBef>
            </a:pPr>
            <a:r>
              <a:rPr sz="2800" b="1" i="1" dirty="0">
                <a:solidFill>
                  <a:srgbClr val="143879"/>
                </a:solidFill>
                <a:latin typeface="Arial"/>
                <a:cs typeface="Arial"/>
              </a:rPr>
              <a:t>Online</a:t>
            </a:r>
            <a:r>
              <a:rPr sz="2800" b="1" i="1" spc="-85" dirty="0">
                <a:solidFill>
                  <a:srgbClr val="143879"/>
                </a:solidFill>
                <a:latin typeface="Arial"/>
                <a:cs typeface="Arial"/>
              </a:rPr>
              <a:t> </a:t>
            </a:r>
            <a:r>
              <a:rPr sz="2800" b="1" i="1" spc="-10" dirty="0">
                <a:solidFill>
                  <a:srgbClr val="143879"/>
                </a:solidFill>
                <a:latin typeface="Arial"/>
                <a:cs typeface="Arial"/>
              </a:rPr>
              <a:t>Participants</a:t>
            </a:r>
            <a:endParaRPr sz="2800" dirty="0">
              <a:latin typeface="Arial"/>
              <a:cs typeface="Arial"/>
            </a:endParaRPr>
          </a:p>
          <a:p>
            <a:pPr marL="241300" marR="5080" indent="-228600">
              <a:lnSpc>
                <a:spcPts val="2590"/>
              </a:lnSpc>
              <a:spcBef>
                <a:spcPts val="1050"/>
              </a:spcBef>
              <a:buChar char="•"/>
              <a:tabLst>
                <a:tab pos="241300" algn="l"/>
              </a:tabLst>
            </a:pPr>
            <a:r>
              <a:rPr sz="2400" dirty="0">
                <a:latin typeface="Arial"/>
                <a:cs typeface="Arial"/>
              </a:rPr>
              <a:t>Written</a:t>
            </a:r>
            <a:r>
              <a:rPr sz="2400" spc="-65" dirty="0">
                <a:latin typeface="Arial"/>
                <a:cs typeface="Arial"/>
              </a:rPr>
              <a:t> </a:t>
            </a:r>
            <a:r>
              <a:rPr sz="2400" dirty="0">
                <a:latin typeface="Arial"/>
                <a:cs typeface="Arial"/>
              </a:rPr>
              <a:t>–</a:t>
            </a:r>
            <a:r>
              <a:rPr sz="2400" spc="-100" dirty="0">
                <a:latin typeface="Arial"/>
                <a:cs typeface="Arial"/>
              </a:rPr>
              <a:t> </a:t>
            </a:r>
            <a:r>
              <a:rPr sz="2400" dirty="0">
                <a:latin typeface="Arial"/>
                <a:cs typeface="Arial"/>
              </a:rPr>
              <a:t>Type</a:t>
            </a:r>
            <a:r>
              <a:rPr sz="2400" spc="-50" dirty="0">
                <a:latin typeface="Arial"/>
                <a:cs typeface="Arial"/>
              </a:rPr>
              <a:t> </a:t>
            </a:r>
            <a:r>
              <a:rPr sz="2400" dirty="0">
                <a:latin typeface="Arial"/>
                <a:cs typeface="Arial"/>
              </a:rPr>
              <a:t>in</a:t>
            </a:r>
            <a:r>
              <a:rPr sz="2400" spc="-45" dirty="0">
                <a:latin typeface="Arial"/>
                <a:cs typeface="Arial"/>
              </a:rPr>
              <a:t> </a:t>
            </a:r>
            <a:r>
              <a:rPr sz="2400" b="1" spc="-10" dirty="0">
                <a:latin typeface="Arial"/>
                <a:cs typeface="Arial"/>
              </a:rPr>
              <a:t>Question </a:t>
            </a:r>
            <a:r>
              <a:rPr sz="2400" b="1" dirty="0">
                <a:latin typeface="Arial"/>
                <a:cs typeface="Arial"/>
              </a:rPr>
              <a:t>Box</a:t>
            </a:r>
            <a:r>
              <a:rPr sz="2400" b="1" spc="-20" dirty="0">
                <a:latin typeface="Arial"/>
                <a:cs typeface="Arial"/>
              </a:rPr>
              <a:t> </a:t>
            </a:r>
            <a:r>
              <a:rPr sz="2400" dirty="0">
                <a:latin typeface="Arial"/>
                <a:cs typeface="Arial"/>
              </a:rPr>
              <a:t>on</a:t>
            </a:r>
            <a:r>
              <a:rPr sz="2400" spc="-10" dirty="0">
                <a:latin typeface="Arial"/>
                <a:cs typeface="Arial"/>
              </a:rPr>
              <a:t> </a:t>
            </a:r>
            <a:r>
              <a:rPr sz="2400" b="1" dirty="0">
                <a:latin typeface="Arial"/>
                <a:cs typeface="Arial"/>
              </a:rPr>
              <a:t>Control</a:t>
            </a:r>
            <a:r>
              <a:rPr sz="2400" b="1" spc="-15" dirty="0">
                <a:latin typeface="Arial"/>
                <a:cs typeface="Arial"/>
              </a:rPr>
              <a:t> </a:t>
            </a:r>
            <a:r>
              <a:rPr sz="2400" b="1" dirty="0">
                <a:latin typeface="Arial"/>
                <a:cs typeface="Arial"/>
              </a:rPr>
              <a:t>Panel </a:t>
            </a:r>
            <a:r>
              <a:rPr sz="2400" dirty="0">
                <a:latin typeface="Arial"/>
                <a:cs typeface="Arial"/>
              </a:rPr>
              <a:t>on</a:t>
            </a:r>
            <a:r>
              <a:rPr sz="2400" spc="-15" dirty="0">
                <a:latin typeface="Arial"/>
                <a:cs typeface="Arial"/>
              </a:rPr>
              <a:t> </a:t>
            </a:r>
            <a:r>
              <a:rPr sz="2400" spc="-25" dirty="0">
                <a:latin typeface="Arial"/>
                <a:cs typeface="Arial"/>
              </a:rPr>
              <a:t>the </a:t>
            </a:r>
            <a:r>
              <a:rPr sz="2400" dirty="0">
                <a:latin typeface="Arial"/>
                <a:cs typeface="Arial"/>
              </a:rPr>
              <a:t>right</a:t>
            </a:r>
            <a:r>
              <a:rPr sz="2400" spc="-15" dirty="0">
                <a:latin typeface="Arial"/>
                <a:cs typeface="Arial"/>
              </a:rPr>
              <a:t> </a:t>
            </a:r>
            <a:r>
              <a:rPr sz="2400" dirty="0">
                <a:latin typeface="Arial"/>
                <a:cs typeface="Arial"/>
              </a:rPr>
              <a:t>side</a:t>
            </a:r>
            <a:r>
              <a:rPr sz="2400" spc="-10" dirty="0">
                <a:latin typeface="Arial"/>
                <a:cs typeface="Arial"/>
              </a:rPr>
              <a:t> </a:t>
            </a:r>
            <a:r>
              <a:rPr sz="2400" dirty="0">
                <a:latin typeface="Arial"/>
                <a:cs typeface="Arial"/>
              </a:rPr>
              <a:t>of</a:t>
            </a:r>
            <a:r>
              <a:rPr sz="2400" spc="-20" dirty="0">
                <a:latin typeface="Arial"/>
                <a:cs typeface="Arial"/>
              </a:rPr>
              <a:t> </a:t>
            </a:r>
            <a:r>
              <a:rPr sz="2400" dirty="0">
                <a:latin typeface="Arial"/>
                <a:cs typeface="Arial"/>
              </a:rPr>
              <a:t>your</a:t>
            </a:r>
            <a:r>
              <a:rPr sz="2400" spc="-15" dirty="0">
                <a:latin typeface="Arial"/>
                <a:cs typeface="Arial"/>
              </a:rPr>
              <a:t> </a:t>
            </a:r>
            <a:r>
              <a:rPr sz="2400" spc="-10" dirty="0">
                <a:latin typeface="Arial"/>
                <a:cs typeface="Arial"/>
              </a:rPr>
              <a:t>screen.</a:t>
            </a:r>
            <a:endParaRPr sz="2400" dirty="0">
              <a:latin typeface="Arial"/>
              <a:cs typeface="Arial"/>
            </a:endParaRPr>
          </a:p>
          <a:p>
            <a:pPr>
              <a:lnSpc>
                <a:spcPct val="100000"/>
              </a:lnSpc>
              <a:spcBef>
                <a:spcPts val="50"/>
              </a:spcBef>
              <a:buFont typeface="Arial"/>
              <a:buChar char="•"/>
            </a:pPr>
            <a:endParaRPr sz="2550" dirty="0">
              <a:latin typeface="Arial"/>
              <a:cs typeface="Arial"/>
            </a:endParaRPr>
          </a:p>
          <a:p>
            <a:pPr marL="12700">
              <a:lnSpc>
                <a:spcPct val="100000"/>
              </a:lnSpc>
            </a:pPr>
            <a:r>
              <a:rPr sz="2800" b="1" i="1" dirty="0">
                <a:solidFill>
                  <a:srgbClr val="143879"/>
                </a:solidFill>
                <a:latin typeface="Arial"/>
                <a:cs typeface="Arial"/>
              </a:rPr>
              <a:t>Phone</a:t>
            </a:r>
            <a:r>
              <a:rPr sz="2800" b="1" i="1" spc="-85" dirty="0">
                <a:solidFill>
                  <a:srgbClr val="143879"/>
                </a:solidFill>
                <a:latin typeface="Arial"/>
                <a:cs typeface="Arial"/>
              </a:rPr>
              <a:t> </a:t>
            </a:r>
            <a:r>
              <a:rPr sz="2800" b="1" i="1" spc="-10" dirty="0">
                <a:solidFill>
                  <a:srgbClr val="143879"/>
                </a:solidFill>
                <a:latin typeface="Arial"/>
                <a:cs typeface="Arial"/>
              </a:rPr>
              <a:t>Participants</a:t>
            </a:r>
            <a:endParaRPr sz="2800" dirty="0">
              <a:latin typeface="Arial"/>
              <a:cs typeface="Arial"/>
            </a:endParaRPr>
          </a:p>
          <a:p>
            <a:pPr marL="104139" marR="83820" indent="-92075">
              <a:lnSpc>
                <a:spcPct val="121900"/>
              </a:lnSpc>
              <a:spcBef>
                <a:spcPts val="10"/>
              </a:spcBef>
              <a:buChar char="•"/>
              <a:tabLst>
                <a:tab pos="241300" algn="l"/>
              </a:tabLst>
            </a:pPr>
            <a:r>
              <a:rPr sz="2600" dirty="0">
                <a:latin typeface="Arial"/>
                <a:cs typeface="Arial"/>
              </a:rPr>
              <a:t>Use</a:t>
            </a:r>
            <a:r>
              <a:rPr sz="2600" spc="-25" dirty="0">
                <a:latin typeface="Arial"/>
                <a:cs typeface="Arial"/>
              </a:rPr>
              <a:t> </a:t>
            </a:r>
            <a:r>
              <a:rPr sz="2600" dirty="0">
                <a:latin typeface="Arial"/>
                <a:cs typeface="Arial"/>
              </a:rPr>
              <a:t>your</a:t>
            </a:r>
            <a:r>
              <a:rPr sz="2600" spc="-20" dirty="0">
                <a:latin typeface="Arial"/>
                <a:cs typeface="Arial"/>
              </a:rPr>
              <a:t> </a:t>
            </a:r>
            <a:r>
              <a:rPr sz="2600" dirty="0">
                <a:latin typeface="Arial"/>
                <a:cs typeface="Arial"/>
              </a:rPr>
              <a:t>telephone</a:t>
            </a:r>
            <a:r>
              <a:rPr sz="2600" spc="5" dirty="0">
                <a:latin typeface="Arial"/>
                <a:cs typeface="Arial"/>
              </a:rPr>
              <a:t> </a:t>
            </a:r>
            <a:r>
              <a:rPr sz="2600" dirty="0">
                <a:latin typeface="Arial"/>
                <a:cs typeface="Arial"/>
              </a:rPr>
              <a:t>to</a:t>
            </a:r>
            <a:r>
              <a:rPr sz="2600" spc="5" dirty="0">
                <a:latin typeface="Arial"/>
                <a:cs typeface="Arial"/>
              </a:rPr>
              <a:t> </a:t>
            </a:r>
            <a:r>
              <a:rPr sz="2600" spc="-10" dirty="0">
                <a:latin typeface="Arial"/>
                <a:cs typeface="Arial"/>
              </a:rPr>
              <a:t>call: 1-</a:t>
            </a:r>
            <a:r>
              <a:rPr sz="2600" dirty="0">
                <a:latin typeface="Arial"/>
                <a:cs typeface="Arial"/>
              </a:rPr>
              <a:t>(631)</a:t>
            </a:r>
            <a:r>
              <a:rPr sz="2600" spc="5" dirty="0">
                <a:latin typeface="Arial"/>
                <a:cs typeface="Arial"/>
              </a:rPr>
              <a:t> </a:t>
            </a:r>
            <a:r>
              <a:rPr sz="2600" dirty="0">
                <a:latin typeface="Arial"/>
                <a:cs typeface="Arial"/>
              </a:rPr>
              <a:t>992-</a:t>
            </a:r>
            <a:r>
              <a:rPr sz="2600" spc="-20" dirty="0">
                <a:latin typeface="Arial"/>
                <a:cs typeface="Arial"/>
              </a:rPr>
              <a:t>3221</a:t>
            </a:r>
            <a:endParaRPr sz="2600" dirty="0">
              <a:latin typeface="Arial"/>
              <a:cs typeface="Arial"/>
            </a:endParaRPr>
          </a:p>
          <a:p>
            <a:pPr marL="85725">
              <a:lnSpc>
                <a:spcPct val="100000"/>
              </a:lnSpc>
              <a:spcBef>
                <a:spcPts val="685"/>
              </a:spcBef>
            </a:pPr>
            <a:r>
              <a:rPr sz="2600" dirty="0">
                <a:latin typeface="Arial"/>
                <a:cs typeface="Arial"/>
              </a:rPr>
              <a:t>Access</a:t>
            </a:r>
            <a:r>
              <a:rPr sz="2600" spc="-15" dirty="0">
                <a:latin typeface="Arial"/>
                <a:cs typeface="Arial"/>
              </a:rPr>
              <a:t> </a:t>
            </a:r>
            <a:r>
              <a:rPr sz="2600" dirty="0">
                <a:latin typeface="Arial"/>
                <a:cs typeface="Arial"/>
              </a:rPr>
              <a:t>Code:</a:t>
            </a:r>
            <a:r>
              <a:rPr sz="2600" spc="-5" dirty="0">
                <a:latin typeface="Arial"/>
                <a:cs typeface="Arial"/>
              </a:rPr>
              <a:t> </a:t>
            </a:r>
            <a:r>
              <a:rPr sz="2600" dirty="0">
                <a:latin typeface="Arial"/>
                <a:cs typeface="Arial"/>
              </a:rPr>
              <a:t>757-584-</a:t>
            </a:r>
            <a:r>
              <a:rPr sz="2600" spc="-25" dirty="0">
                <a:latin typeface="Arial"/>
                <a:cs typeface="Arial"/>
              </a:rPr>
              <a:t>836</a:t>
            </a:r>
            <a:endParaRPr sz="2600" dirty="0">
              <a:latin typeface="Arial"/>
              <a:cs typeface="Arial"/>
            </a:endParaRPr>
          </a:p>
        </p:txBody>
      </p:sp>
      <p:grpSp>
        <p:nvGrpSpPr>
          <p:cNvPr id="4" name="object 4"/>
          <p:cNvGrpSpPr/>
          <p:nvPr/>
        </p:nvGrpSpPr>
        <p:grpSpPr>
          <a:xfrm>
            <a:off x="6080759" y="1371600"/>
            <a:ext cx="5629910" cy="4241800"/>
            <a:chOff x="6080759" y="1371600"/>
            <a:chExt cx="5629910" cy="4241800"/>
          </a:xfrm>
        </p:grpSpPr>
        <p:pic>
          <p:nvPicPr>
            <p:cNvPr id="5" name="object 5"/>
            <p:cNvPicPr/>
            <p:nvPr/>
          </p:nvPicPr>
          <p:blipFill>
            <a:blip r:embed="rId5" cstate="print"/>
            <a:stretch>
              <a:fillRect/>
            </a:stretch>
          </p:blipFill>
          <p:spPr>
            <a:xfrm>
              <a:off x="9363549" y="1420366"/>
              <a:ext cx="2287346" cy="4095037"/>
            </a:xfrm>
            <a:prstGeom prst="rect">
              <a:avLst/>
            </a:prstGeom>
          </p:spPr>
        </p:pic>
        <p:pic>
          <p:nvPicPr>
            <p:cNvPr id="6" name="object 6"/>
            <p:cNvPicPr/>
            <p:nvPr/>
          </p:nvPicPr>
          <p:blipFill>
            <a:blip r:embed="rId6" cstate="print"/>
            <a:stretch>
              <a:fillRect/>
            </a:stretch>
          </p:blipFill>
          <p:spPr>
            <a:xfrm>
              <a:off x="9436595" y="2354568"/>
              <a:ext cx="173723" cy="170699"/>
            </a:xfrm>
            <a:prstGeom prst="rect">
              <a:avLst/>
            </a:prstGeom>
          </p:spPr>
        </p:pic>
        <p:sp>
          <p:nvSpPr>
            <p:cNvPr id="7" name="object 7"/>
            <p:cNvSpPr/>
            <p:nvPr/>
          </p:nvSpPr>
          <p:spPr>
            <a:xfrm>
              <a:off x="11001756" y="2357755"/>
              <a:ext cx="242570" cy="297180"/>
            </a:xfrm>
            <a:custGeom>
              <a:avLst/>
              <a:gdLst/>
              <a:ahLst/>
              <a:cxnLst/>
              <a:rect l="l" t="t" r="r" b="b"/>
              <a:pathLst>
                <a:path w="242570" h="297180">
                  <a:moveTo>
                    <a:pt x="121792" y="0"/>
                  </a:moveTo>
                  <a:lnTo>
                    <a:pt x="0" y="149225"/>
                  </a:lnTo>
                  <a:lnTo>
                    <a:pt x="121792" y="297053"/>
                  </a:lnTo>
                  <a:lnTo>
                    <a:pt x="121792" y="222504"/>
                  </a:lnTo>
                  <a:lnTo>
                    <a:pt x="242188" y="222504"/>
                  </a:lnTo>
                  <a:lnTo>
                    <a:pt x="242188" y="74548"/>
                  </a:lnTo>
                  <a:lnTo>
                    <a:pt x="121792" y="74548"/>
                  </a:lnTo>
                  <a:lnTo>
                    <a:pt x="121792" y="0"/>
                  </a:lnTo>
                  <a:close/>
                </a:path>
              </a:pathLst>
            </a:custGeom>
            <a:solidFill>
              <a:srgbClr val="000000"/>
            </a:solidFill>
          </p:spPr>
          <p:txBody>
            <a:bodyPr wrap="square" lIns="0" tIns="0" rIns="0" bIns="0" rtlCol="0"/>
            <a:lstStyle/>
            <a:p>
              <a:endParaRPr dirty="0"/>
            </a:p>
          </p:txBody>
        </p:sp>
        <p:sp>
          <p:nvSpPr>
            <p:cNvPr id="8" name="object 8"/>
            <p:cNvSpPr/>
            <p:nvPr/>
          </p:nvSpPr>
          <p:spPr>
            <a:xfrm>
              <a:off x="9357359" y="1371600"/>
              <a:ext cx="2353310" cy="4182110"/>
            </a:xfrm>
            <a:custGeom>
              <a:avLst/>
              <a:gdLst/>
              <a:ahLst/>
              <a:cxnLst/>
              <a:rect l="l" t="t" r="r" b="b"/>
              <a:pathLst>
                <a:path w="2353309" h="4182110">
                  <a:moveTo>
                    <a:pt x="28828" y="4153027"/>
                  </a:moveTo>
                  <a:lnTo>
                    <a:pt x="15240" y="4153027"/>
                  </a:lnTo>
                  <a:lnTo>
                    <a:pt x="15240" y="4181983"/>
                  </a:lnTo>
                  <a:lnTo>
                    <a:pt x="71628" y="4181983"/>
                  </a:lnTo>
                  <a:lnTo>
                    <a:pt x="71628" y="4166489"/>
                  </a:lnTo>
                  <a:lnTo>
                    <a:pt x="28828" y="4166489"/>
                  </a:lnTo>
                  <a:lnTo>
                    <a:pt x="28828" y="4153027"/>
                  </a:lnTo>
                  <a:close/>
                </a:path>
                <a:path w="2353309" h="4182110">
                  <a:moveTo>
                    <a:pt x="28828" y="4081272"/>
                  </a:moveTo>
                  <a:lnTo>
                    <a:pt x="0" y="4081272"/>
                  </a:lnTo>
                  <a:lnTo>
                    <a:pt x="0" y="4166489"/>
                  </a:lnTo>
                  <a:lnTo>
                    <a:pt x="15240" y="4166489"/>
                  </a:lnTo>
                  <a:lnTo>
                    <a:pt x="15240" y="4153027"/>
                  </a:lnTo>
                  <a:lnTo>
                    <a:pt x="28828" y="4153027"/>
                  </a:lnTo>
                  <a:lnTo>
                    <a:pt x="28828" y="4081272"/>
                  </a:lnTo>
                  <a:close/>
                </a:path>
                <a:path w="2353309" h="4182110">
                  <a:moveTo>
                    <a:pt x="71628" y="4153027"/>
                  </a:moveTo>
                  <a:lnTo>
                    <a:pt x="28828" y="4153027"/>
                  </a:lnTo>
                  <a:lnTo>
                    <a:pt x="28828" y="4166489"/>
                  </a:lnTo>
                  <a:lnTo>
                    <a:pt x="71628" y="4166489"/>
                  </a:lnTo>
                  <a:lnTo>
                    <a:pt x="71628" y="4153027"/>
                  </a:lnTo>
                  <a:close/>
                </a:path>
                <a:path w="2353309" h="4182110">
                  <a:moveTo>
                    <a:pt x="28828" y="3966972"/>
                  </a:moveTo>
                  <a:lnTo>
                    <a:pt x="0" y="3966972"/>
                  </a:lnTo>
                  <a:lnTo>
                    <a:pt x="0" y="4052189"/>
                  </a:lnTo>
                  <a:lnTo>
                    <a:pt x="28828" y="4052189"/>
                  </a:lnTo>
                  <a:lnTo>
                    <a:pt x="28828" y="3966972"/>
                  </a:lnTo>
                  <a:close/>
                </a:path>
                <a:path w="2353309" h="4182110">
                  <a:moveTo>
                    <a:pt x="28828" y="3852672"/>
                  </a:moveTo>
                  <a:lnTo>
                    <a:pt x="0" y="3852672"/>
                  </a:lnTo>
                  <a:lnTo>
                    <a:pt x="0" y="3939413"/>
                  </a:lnTo>
                  <a:lnTo>
                    <a:pt x="28828" y="3939413"/>
                  </a:lnTo>
                  <a:lnTo>
                    <a:pt x="28828" y="3852672"/>
                  </a:lnTo>
                  <a:close/>
                </a:path>
                <a:path w="2353309" h="4182110">
                  <a:moveTo>
                    <a:pt x="28828" y="3740023"/>
                  </a:moveTo>
                  <a:lnTo>
                    <a:pt x="0" y="3740023"/>
                  </a:lnTo>
                  <a:lnTo>
                    <a:pt x="0" y="3825240"/>
                  </a:lnTo>
                  <a:lnTo>
                    <a:pt x="28828" y="3825240"/>
                  </a:lnTo>
                  <a:lnTo>
                    <a:pt x="28828" y="3740023"/>
                  </a:lnTo>
                  <a:close/>
                </a:path>
                <a:path w="2353309" h="4182110">
                  <a:moveTo>
                    <a:pt x="28828" y="3625723"/>
                  </a:moveTo>
                  <a:lnTo>
                    <a:pt x="0" y="3625723"/>
                  </a:lnTo>
                  <a:lnTo>
                    <a:pt x="0" y="3710940"/>
                  </a:lnTo>
                  <a:lnTo>
                    <a:pt x="28828" y="3710940"/>
                  </a:lnTo>
                  <a:lnTo>
                    <a:pt x="28828" y="3625723"/>
                  </a:lnTo>
                  <a:close/>
                </a:path>
                <a:path w="2353309" h="4182110">
                  <a:moveTo>
                    <a:pt x="28828" y="3511423"/>
                  </a:moveTo>
                  <a:lnTo>
                    <a:pt x="0" y="3511423"/>
                  </a:lnTo>
                  <a:lnTo>
                    <a:pt x="0" y="3596640"/>
                  </a:lnTo>
                  <a:lnTo>
                    <a:pt x="28828" y="3596640"/>
                  </a:lnTo>
                  <a:lnTo>
                    <a:pt x="28828" y="3511423"/>
                  </a:lnTo>
                  <a:close/>
                </a:path>
                <a:path w="2353309" h="4182110">
                  <a:moveTo>
                    <a:pt x="28828" y="3397123"/>
                  </a:moveTo>
                  <a:lnTo>
                    <a:pt x="0" y="3397123"/>
                  </a:lnTo>
                  <a:lnTo>
                    <a:pt x="0" y="3482340"/>
                  </a:lnTo>
                  <a:lnTo>
                    <a:pt x="28828" y="3482340"/>
                  </a:lnTo>
                  <a:lnTo>
                    <a:pt x="28828" y="3397123"/>
                  </a:lnTo>
                  <a:close/>
                </a:path>
                <a:path w="2353309" h="4182110">
                  <a:moveTo>
                    <a:pt x="28828" y="3282823"/>
                  </a:moveTo>
                  <a:lnTo>
                    <a:pt x="0" y="3282823"/>
                  </a:lnTo>
                  <a:lnTo>
                    <a:pt x="0" y="3368040"/>
                  </a:lnTo>
                  <a:lnTo>
                    <a:pt x="28828" y="3368040"/>
                  </a:lnTo>
                  <a:lnTo>
                    <a:pt x="28828" y="3282823"/>
                  </a:lnTo>
                  <a:close/>
                </a:path>
                <a:path w="2353309" h="4182110">
                  <a:moveTo>
                    <a:pt x="28828" y="3168523"/>
                  </a:moveTo>
                  <a:lnTo>
                    <a:pt x="0" y="3168523"/>
                  </a:lnTo>
                  <a:lnTo>
                    <a:pt x="0" y="3253740"/>
                  </a:lnTo>
                  <a:lnTo>
                    <a:pt x="28828" y="3253740"/>
                  </a:lnTo>
                  <a:lnTo>
                    <a:pt x="28828" y="3168523"/>
                  </a:lnTo>
                  <a:close/>
                </a:path>
                <a:path w="2353309" h="4182110">
                  <a:moveTo>
                    <a:pt x="28828" y="3054223"/>
                  </a:moveTo>
                  <a:lnTo>
                    <a:pt x="0" y="3054223"/>
                  </a:lnTo>
                  <a:lnTo>
                    <a:pt x="0" y="3139440"/>
                  </a:lnTo>
                  <a:lnTo>
                    <a:pt x="28828" y="3139440"/>
                  </a:lnTo>
                  <a:lnTo>
                    <a:pt x="28828" y="3054223"/>
                  </a:lnTo>
                  <a:close/>
                </a:path>
                <a:path w="2353309" h="4182110">
                  <a:moveTo>
                    <a:pt x="28828" y="2939923"/>
                  </a:moveTo>
                  <a:lnTo>
                    <a:pt x="0" y="2939923"/>
                  </a:lnTo>
                  <a:lnTo>
                    <a:pt x="0" y="3026664"/>
                  </a:lnTo>
                  <a:lnTo>
                    <a:pt x="28828" y="3026664"/>
                  </a:lnTo>
                  <a:lnTo>
                    <a:pt x="28828" y="2939923"/>
                  </a:lnTo>
                  <a:close/>
                </a:path>
                <a:path w="2353309" h="4182110">
                  <a:moveTo>
                    <a:pt x="28828" y="2827147"/>
                  </a:moveTo>
                  <a:lnTo>
                    <a:pt x="0" y="2827147"/>
                  </a:lnTo>
                  <a:lnTo>
                    <a:pt x="0" y="2912364"/>
                  </a:lnTo>
                  <a:lnTo>
                    <a:pt x="28828" y="2912364"/>
                  </a:lnTo>
                  <a:lnTo>
                    <a:pt x="28828" y="2827147"/>
                  </a:lnTo>
                  <a:close/>
                </a:path>
                <a:path w="2353309" h="4182110">
                  <a:moveTo>
                    <a:pt x="28828" y="2712847"/>
                  </a:moveTo>
                  <a:lnTo>
                    <a:pt x="0" y="2712847"/>
                  </a:lnTo>
                  <a:lnTo>
                    <a:pt x="0" y="2798064"/>
                  </a:lnTo>
                  <a:lnTo>
                    <a:pt x="28828" y="2798064"/>
                  </a:lnTo>
                  <a:lnTo>
                    <a:pt x="28828" y="2712847"/>
                  </a:lnTo>
                  <a:close/>
                </a:path>
                <a:path w="2353309" h="4182110">
                  <a:moveTo>
                    <a:pt x="28828" y="2598547"/>
                  </a:moveTo>
                  <a:lnTo>
                    <a:pt x="0" y="2598547"/>
                  </a:lnTo>
                  <a:lnTo>
                    <a:pt x="0" y="2683764"/>
                  </a:lnTo>
                  <a:lnTo>
                    <a:pt x="28828" y="2683764"/>
                  </a:lnTo>
                  <a:lnTo>
                    <a:pt x="28828" y="2598547"/>
                  </a:lnTo>
                  <a:close/>
                </a:path>
                <a:path w="2353309" h="4182110">
                  <a:moveTo>
                    <a:pt x="28828" y="2484247"/>
                  </a:moveTo>
                  <a:lnTo>
                    <a:pt x="0" y="2484247"/>
                  </a:lnTo>
                  <a:lnTo>
                    <a:pt x="0" y="2569464"/>
                  </a:lnTo>
                  <a:lnTo>
                    <a:pt x="28828" y="2569464"/>
                  </a:lnTo>
                  <a:lnTo>
                    <a:pt x="28828" y="2484247"/>
                  </a:lnTo>
                  <a:close/>
                </a:path>
                <a:path w="2353309" h="4182110">
                  <a:moveTo>
                    <a:pt x="28828" y="2369947"/>
                  </a:moveTo>
                  <a:lnTo>
                    <a:pt x="0" y="2369947"/>
                  </a:lnTo>
                  <a:lnTo>
                    <a:pt x="0" y="2455164"/>
                  </a:lnTo>
                  <a:lnTo>
                    <a:pt x="28828" y="2455164"/>
                  </a:lnTo>
                  <a:lnTo>
                    <a:pt x="28828" y="2369947"/>
                  </a:lnTo>
                  <a:close/>
                </a:path>
                <a:path w="2353309" h="4182110">
                  <a:moveTo>
                    <a:pt x="28828" y="2255647"/>
                  </a:moveTo>
                  <a:lnTo>
                    <a:pt x="0" y="2255647"/>
                  </a:lnTo>
                  <a:lnTo>
                    <a:pt x="0" y="2340864"/>
                  </a:lnTo>
                  <a:lnTo>
                    <a:pt x="28828" y="2340864"/>
                  </a:lnTo>
                  <a:lnTo>
                    <a:pt x="28828" y="2255647"/>
                  </a:lnTo>
                  <a:close/>
                </a:path>
                <a:path w="2353309" h="4182110">
                  <a:moveTo>
                    <a:pt x="28828" y="2141346"/>
                  </a:moveTo>
                  <a:lnTo>
                    <a:pt x="0" y="2141346"/>
                  </a:lnTo>
                  <a:lnTo>
                    <a:pt x="0" y="2226563"/>
                  </a:lnTo>
                  <a:lnTo>
                    <a:pt x="28828" y="2226563"/>
                  </a:lnTo>
                  <a:lnTo>
                    <a:pt x="28828" y="2141346"/>
                  </a:lnTo>
                  <a:close/>
                </a:path>
                <a:path w="2353309" h="4182110">
                  <a:moveTo>
                    <a:pt x="28828" y="2027046"/>
                  </a:moveTo>
                  <a:lnTo>
                    <a:pt x="0" y="2027046"/>
                  </a:lnTo>
                  <a:lnTo>
                    <a:pt x="0" y="2113787"/>
                  </a:lnTo>
                  <a:lnTo>
                    <a:pt x="28828" y="2113787"/>
                  </a:lnTo>
                  <a:lnTo>
                    <a:pt x="28828" y="2027046"/>
                  </a:lnTo>
                  <a:close/>
                </a:path>
                <a:path w="2353309" h="4182110">
                  <a:moveTo>
                    <a:pt x="28828" y="1914144"/>
                  </a:moveTo>
                  <a:lnTo>
                    <a:pt x="0" y="1914144"/>
                  </a:lnTo>
                  <a:lnTo>
                    <a:pt x="0" y="1999488"/>
                  </a:lnTo>
                  <a:lnTo>
                    <a:pt x="28828" y="1999488"/>
                  </a:lnTo>
                  <a:lnTo>
                    <a:pt x="28828" y="1914144"/>
                  </a:lnTo>
                  <a:close/>
                </a:path>
                <a:path w="2353309" h="4182110">
                  <a:moveTo>
                    <a:pt x="28828" y="1799844"/>
                  </a:moveTo>
                  <a:lnTo>
                    <a:pt x="0" y="1799844"/>
                  </a:lnTo>
                  <a:lnTo>
                    <a:pt x="0" y="1885188"/>
                  </a:lnTo>
                  <a:lnTo>
                    <a:pt x="28828" y="1885188"/>
                  </a:lnTo>
                  <a:lnTo>
                    <a:pt x="28828" y="1799844"/>
                  </a:lnTo>
                  <a:close/>
                </a:path>
                <a:path w="2353309" h="4182110">
                  <a:moveTo>
                    <a:pt x="28828" y="1685544"/>
                  </a:moveTo>
                  <a:lnTo>
                    <a:pt x="0" y="1685544"/>
                  </a:lnTo>
                  <a:lnTo>
                    <a:pt x="0" y="1770888"/>
                  </a:lnTo>
                  <a:lnTo>
                    <a:pt x="28828" y="1770888"/>
                  </a:lnTo>
                  <a:lnTo>
                    <a:pt x="28828" y="1685544"/>
                  </a:lnTo>
                  <a:close/>
                </a:path>
                <a:path w="2353309" h="4182110">
                  <a:moveTo>
                    <a:pt x="28828" y="1571244"/>
                  </a:moveTo>
                  <a:lnTo>
                    <a:pt x="0" y="1571244"/>
                  </a:lnTo>
                  <a:lnTo>
                    <a:pt x="0" y="1656588"/>
                  </a:lnTo>
                  <a:lnTo>
                    <a:pt x="28828" y="1656588"/>
                  </a:lnTo>
                  <a:lnTo>
                    <a:pt x="28828" y="1571244"/>
                  </a:lnTo>
                  <a:close/>
                </a:path>
                <a:path w="2353309" h="4182110">
                  <a:moveTo>
                    <a:pt x="28828" y="1456944"/>
                  </a:moveTo>
                  <a:lnTo>
                    <a:pt x="0" y="1456944"/>
                  </a:lnTo>
                  <a:lnTo>
                    <a:pt x="0" y="1542288"/>
                  </a:lnTo>
                  <a:lnTo>
                    <a:pt x="28828" y="1542288"/>
                  </a:lnTo>
                  <a:lnTo>
                    <a:pt x="28828" y="1456944"/>
                  </a:lnTo>
                  <a:close/>
                </a:path>
                <a:path w="2353309" h="4182110">
                  <a:moveTo>
                    <a:pt x="28828" y="1342644"/>
                  </a:moveTo>
                  <a:lnTo>
                    <a:pt x="0" y="1342644"/>
                  </a:lnTo>
                  <a:lnTo>
                    <a:pt x="0" y="1427988"/>
                  </a:lnTo>
                  <a:lnTo>
                    <a:pt x="28828" y="1427988"/>
                  </a:lnTo>
                  <a:lnTo>
                    <a:pt x="28828" y="1342644"/>
                  </a:lnTo>
                  <a:close/>
                </a:path>
                <a:path w="2353309" h="4182110">
                  <a:moveTo>
                    <a:pt x="28828" y="1228344"/>
                  </a:moveTo>
                  <a:lnTo>
                    <a:pt x="0" y="1228344"/>
                  </a:lnTo>
                  <a:lnTo>
                    <a:pt x="0" y="1313688"/>
                  </a:lnTo>
                  <a:lnTo>
                    <a:pt x="28828" y="1313688"/>
                  </a:lnTo>
                  <a:lnTo>
                    <a:pt x="28828" y="1228344"/>
                  </a:lnTo>
                  <a:close/>
                </a:path>
                <a:path w="2353309" h="4182110">
                  <a:moveTo>
                    <a:pt x="28828" y="1114044"/>
                  </a:moveTo>
                  <a:lnTo>
                    <a:pt x="0" y="1114044"/>
                  </a:lnTo>
                  <a:lnTo>
                    <a:pt x="0" y="1200785"/>
                  </a:lnTo>
                  <a:lnTo>
                    <a:pt x="28828" y="1200785"/>
                  </a:lnTo>
                  <a:lnTo>
                    <a:pt x="28828" y="1114044"/>
                  </a:lnTo>
                  <a:close/>
                </a:path>
                <a:path w="2353309" h="4182110">
                  <a:moveTo>
                    <a:pt x="28828" y="1001267"/>
                  </a:moveTo>
                  <a:lnTo>
                    <a:pt x="0" y="1001267"/>
                  </a:lnTo>
                  <a:lnTo>
                    <a:pt x="0" y="1086484"/>
                  </a:lnTo>
                  <a:lnTo>
                    <a:pt x="28828" y="1086484"/>
                  </a:lnTo>
                  <a:lnTo>
                    <a:pt x="28828" y="1001267"/>
                  </a:lnTo>
                  <a:close/>
                </a:path>
                <a:path w="2353309" h="4182110">
                  <a:moveTo>
                    <a:pt x="28828" y="886967"/>
                  </a:moveTo>
                  <a:lnTo>
                    <a:pt x="0" y="886967"/>
                  </a:lnTo>
                  <a:lnTo>
                    <a:pt x="0" y="972184"/>
                  </a:lnTo>
                  <a:lnTo>
                    <a:pt x="28828" y="972184"/>
                  </a:lnTo>
                  <a:lnTo>
                    <a:pt x="28828" y="886967"/>
                  </a:lnTo>
                  <a:close/>
                </a:path>
                <a:path w="2353309" h="4182110">
                  <a:moveTo>
                    <a:pt x="28828" y="772667"/>
                  </a:moveTo>
                  <a:lnTo>
                    <a:pt x="0" y="772667"/>
                  </a:lnTo>
                  <a:lnTo>
                    <a:pt x="0" y="857884"/>
                  </a:lnTo>
                  <a:lnTo>
                    <a:pt x="28828" y="857884"/>
                  </a:lnTo>
                  <a:lnTo>
                    <a:pt x="28828" y="772667"/>
                  </a:lnTo>
                  <a:close/>
                </a:path>
                <a:path w="2353309" h="4182110">
                  <a:moveTo>
                    <a:pt x="28828" y="658367"/>
                  </a:moveTo>
                  <a:lnTo>
                    <a:pt x="0" y="658367"/>
                  </a:lnTo>
                  <a:lnTo>
                    <a:pt x="0" y="743584"/>
                  </a:lnTo>
                  <a:lnTo>
                    <a:pt x="28828" y="743584"/>
                  </a:lnTo>
                  <a:lnTo>
                    <a:pt x="28828" y="658367"/>
                  </a:lnTo>
                  <a:close/>
                </a:path>
                <a:path w="2353309" h="4182110">
                  <a:moveTo>
                    <a:pt x="28828" y="544067"/>
                  </a:moveTo>
                  <a:lnTo>
                    <a:pt x="0" y="544067"/>
                  </a:lnTo>
                  <a:lnTo>
                    <a:pt x="0" y="629284"/>
                  </a:lnTo>
                  <a:lnTo>
                    <a:pt x="28828" y="629284"/>
                  </a:lnTo>
                  <a:lnTo>
                    <a:pt x="28828" y="544067"/>
                  </a:lnTo>
                  <a:close/>
                </a:path>
                <a:path w="2353309" h="4182110">
                  <a:moveTo>
                    <a:pt x="28828" y="429767"/>
                  </a:moveTo>
                  <a:lnTo>
                    <a:pt x="0" y="429767"/>
                  </a:lnTo>
                  <a:lnTo>
                    <a:pt x="0" y="514984"/>
                  </a:lnTo>
                  <a:lnTo>
                    <a:pt x="28828" y="514984"/>
                  </a:lnTo>
                  <a:lnTo>
                    <a:pt x="28828" y="429767"/>
                  </a:lnTo>
                  <a:close/>
                </a:path>
                <a:path w="2353309" h="4182110">
                  <a:moveTo>
                    <a:pt x="28828" y="315467"/>
                  </a:moveTo>
                  <a:lnTo>
                    <a:pt x="0" y="315467"/>
                  </a:lnTo>
                  <a:lnTo>
                    <a:pt x="0" y="400684"/>
                  </a:lnTo>
                  <a:lnTo>
                    <a:pt x="28828" y="400684"/>
                  </a:lnTo>
                  <a:lnTo>
                    <a:pt x="28828" y="315467"/>
                  </a:lnTo>
                  <a:close/>
                </a:path>
                <a:path w="2353309" h="4182110">
                  <a:moveTo>
                    <a:pt x="28828" y="201167"/>
                  </a:moveTo>
                  <a:lnTo>
                    <a:pt x="0" y="201167"/>
                  </a:lnTo>
                  <a:lnTo>
                    <a:pt x="0" y="287908"/>
                  </a:lnTo>
                  <a:lnTo>
                    <a:pt x="28828" y="287908"/>
                  </a:lnTo>
                  <a:lnTo>
                    <a:pt x="28828" y="201167"/>
                  </a:lnTo>
                  <a:close/>
                </a:path>
                <a:path w="2353309" h="4182110">
                  <a:moveTo>
                    <a:pt x="28828" y="88519"/>
                  </a:moveTo>
                  <a:lnTo>
                    <a:pt x="0" y="88519"/>
                  </a:lnTo>
                  <a:lnTo>
                    <a:pt x="0" y="173736"/>
                  </a:lnTo>
                  <a:lnTo>
                    <a:pt x="28828" y="173736"/>
                  </a:lnTo>
                  <a:lnTo>
                    <a:pt x="28828" y="88519"/>
                  </a:lnTo>
                  <a:close/>
                </a:path>
                <a:path w="2353309" h="4182110">
                  <a:moveTo>
                    <a:pt x="54864" y="0"/>
                  </a:moveTo>
                  <a:lnTo>
                    <a:pt x="7493" y="0"/>
                  </a:lnTo>
                  <a:lnTo>
                    <a:pt x="0" y="6223"/>
                  </a:lnTo>
                  <a:lnTo>
                    <a:pt x="0" y="59436"/>
                  </a:lnTo>
                  <a:lnTo>
                    <a:pt x="28829" y="59436"/>
                  </a:lnTo>
                  <a:lnTo>
                    <a:pt x="28829" y="27559"/>
                  </a:lnTo>
                  <a:lnTo>
                    <a:pt x="15240" y="27559"/>
                  </a:lnTo>
                  <a:lnTo>
                    <a:pt x="28829" y="13715"/>
                  </a:lnTo>
                  <a:lnTo>
                    <a:pt x="54864" y="13715"/>
                  </a:lnTo>
                  <a:lnTo>
                    <a:pt x="54864" y="0"/>
                  </a:lnTo>
                  <a:close/>
                </a:path>
                <a:path w="2353309" h="4182110">
                  <a:moveTo>
                    <a:pt x="28829" y="13715"/>
                  </a:moveTo>
                  <a:lnTo>
                    <a:pt x="15240" y="27559"/>
                  </a:lnTo>
                  <a:lnTo>
                    <a:pt x="28829" y="27559"/>
                  </a:lnTo>
                  <a:lnTo>
                    <a:pt x="28829" y="13715"/>
                  </a:lnTo>
                  <a:close/>
                </a:path>
                <a:path w="2353309" h="4182110">
                  <a:moveTo>
                    <a:pt x="54864" y="13715"/>
                  </a:moveTo>
                  <a:lnTo>
                    <a:pt x="28829" y="13715"/>
                  </a:lnTo>
                  <a:lnTo>
                    <a:pt x="28829" y="27559"/>
                  </a:lnTo>
                  <a:lnTo>
                    <a:pt x="54864" y="27559"/>
                  </a:lnTo>
                  <a:lnTo>
                    <a:pt x="54864" y="13715"/>
                  </a:lnTo>
                  <a:close/>
                </a:path>
                <a:path w="2353309" h="4182110">
                  <a:moveTo>
                    <a:pt x="169037" y="0"/>
                  </a:moveTo>
                  <a:lnTo>
                    <a:pt x="83693" y="0"/>
                  </a:lnTo>
                  <a:lnTo>
                    <a:pt x="83693" y="27432"/>
                  </a:lnTo>
                  <a:lnTo>
                    <a:pt x="169037" y="27432"/>
                  </a:lnTo>
                  <a:lnTo>
                    <a:pt x="169037" y="0"/>
                  </a:lnTo>
                  <a:close/>
                </a:path>
                <a:path w="2353309" h="4182110">
                  <a:moveTo>
                    <a:pt x="283337" y="0"/>
                  </a:moveTo>
                  <a:lnTo>
                    <a:pt x="197993" y="0"/>
                  </a:lnTo>
                  <a:lnTo>
                    <a:pt x="197993" y="27432"/>
                  </a:lnTo>
                  <a:lnTo>
                    <a:pt x="283337" y="27432"/>
                  </a:lnTo>
                  <a:lnTo>
                    <a:pt x="283337" y="0"/>
                  </a:lnTo>
                  <a:close/>
                </a:path>
                <a:path w="2353309" h="4182110">
                  <a:moveTo>
                    <a:pt x="397637" y="0"/>
                  </a:moveTo>
                  <a:lnTo>
                    <a:pt x="312293" y="0"/>
                  </a:lnTo>
                  <a:lnTo>
                    <a:pt x="312293" y="27432"/>
                  </a:lnTo>
                  <a:lnTo>
                    <a:pt x="397637" y="27432"/>
                  </a:lnTo>
                  <a:lnTo>
                    <a:pt x="397637" y="0"/>
                  </a:lnTo>
                  <a:close/>
                </a:path>
                <a:path w="2353309" h="4182110">
                  <a:moveTo>
                    <a:pt x="511937" y="0"/>
                  </a:moveTo>
                  <a:lnTo>
                    <a:pt x="426593" y="0"/>
                  </a:lnTo>
                  <a:lnTo>
                    <a:pt x="426593" y="27432"/>
                  </a:lnTo>
                  <a:lnTo>
                    <a:pt x="511937" y="27432"/>
                  </a:lnTo>
                  <a:lnTo>
                    <a:pt x="511937" y="0"/>
                  </a:lnTo>
                  <a:close/>
                </a:path>
                <a:path w="2353309" h="4182110">
                  <a:moveTo>
                    <a:pt x="626237" y="0"/>
                  </a:moveTo>
                  <a:lnTo>
                    <a:pt x="539496" y="0"/>
                  </a:lnTo>
                  <a:lnTo>
                    <a:pt x="539496" y="27432"/>
                  </a:lnTo>
                  <a:lnTo>
                    <a:pt x="626237" y="27432"/>
                  </a:lnTo>
                  <a:lnTo>
                    <a:pt x="626237" y="0"/>
                  </a:lnTo>
                  <a:close/>
                </a:path>
                <a:path w="2353309" h="4182110">
                  <a:moveTo>
                    <a:pt x="740537" y="0"/>
                  </a:moveTo>
                  <a:lnTo>
                    <a:pt x="653796" y="0"/>
                  </a:lnTo>
                  <a:lnTo>
                    <a:pt x="653796" y="27432"/>
                  </a:lnTo>
                  <a:lnTo>
                    <a:pt x="740537" y="27432"/>
                  </a:lnTo>
                  <a:lnTo>
                    <a:pt x="740537" y="0"/>
                  </a:lnTo>
                  <a:close/>
                </a:path>
                <a:path w="2353309" h="4182110">
                  <a:moveTo>
                    <a:pt x="854837" y="0"/>
                  </a:moveTo>
                  <a:lnTo>
                    <a:pt x="768096" y="0"/>
                  </a:lnTo>
                  <a:lnTo>
                    <a:pt x="768096" y="27432"/>
                  </a:lnTo>
                  <a:lnTo>
                    <a:pt x="854837" y="27432"/>
                  </a:lnTo>
                  <a:lnTo>
                    <a:pt x="854837" y="0"/>
                  </a:lnTo>
                  <a:close/>
                </a:path>
                <a:path w="2353309" h="4182110">
                  <a:moveTo>
                    <a:pt x="967613" y="0"/>
                  </a:moveTo>
                  <a:lnTo>
                    <a:pt x="882396" y="0"/>
                  </a:lnTo>
                  <a:lnTo>
                    <a:pt x="882396" y="27432"/>
                  </a:lnTo>
                  <a:lnTo>
                    <a:pt x="967613" y="27432"/>
                  </a:lnTo>
                  <a:lnTo>
                    <a:pt x="967613" y="0"/>
                  </a:lnTo>
                  <a:close/>
                </a:path>
                <a:path w="2353309" h="4182110">
                  <a:moveTo>
                    <a:pt x="1081913" y="0"/>
                  </a:moveTo>
                  <a:lnTo>
                    <a:pt x="996696" y="0"/>
                  </a:lnTo>
                  <a:lnTo>
                    <a:pt x="996696" y="27432"/>
                  </a:lnTo>
                  <a:lnTo>
                    <a:pt x="1081913" y="27432"/>
                  </a:lnTo>
                  <a:lnTo>
                    <a:pt x="1081913" y="0"/>
                  </a:lnTo>
                  <a:close/>
                </a:path>
                <a:path w="2353309" h="4182110">
                  <a:moveTo>
                    <a:pt x="1196213" y="0"/>
                  </a:moveTo>
                  <a:lnTo>
                    <a:pt x="1110996" y="0"/>
                  </a:lnTo>
                  <a:lnTo>
                    <a:pt x="1110996" y="27432"/>
                  </a:lnTo>
                  <a:lnTo>
                    <a:pt x="1196213" y="27432"/>
                  </a:lnTo>
                  <a:lnTo>
                    <a:pt x="1196213" y="0"/>
                  </a:lnTo>
                  <a:close/>
                </a:path>
                <a:path w="2353309" h="4182110">
                  <a:moveTo>
                    <a:pt x="1310513" y="0"/>
                  </a:moveTo>
                  <a:lnTo>
                    <a:pt x="1225296" y="0"/>
                  </a:lnTo>
                  <a:lnTo>
                    <a:pt x="1225296" y="27432"/>
                  </a:lnTo>
                  <a:lnTo>
                    <a:pt x="1310513" y="27432"/>
                  </a:lnTo>
                  <a:lnTo>
                    <a:pt x="1310513" y="0"/>
                  </a:lnTo>
                  <a:close/>
                </a:path>
                <a:path w="2353309" h="4182110">
                  <a:moveTo>
                    <a:pt x="1424813" y="0"/>
                  </a:moveTo>
                  <a:lnTo>
                    <a:pt x="1339596" y="0"/>
                  </a:lnTo>
                  <a:lnTo>
                    <a:pt x="1339596" y="27432"/>
                  </a:lnTo>
                  <a:lnTo>
                    <a:pt x="1424813" y="27432"/>
                  </a:lnTo>
                  <a:lnTo>
                    <a:pt x="1424813" y="0"/>
                  </a:lnTo>
                  <a:close/>
                </a:path>
                <a:path w="2353309" h="4182110">
                  <a:moveTo>
                    <a:pt x="1539113" y="0"/>
                  </a:moveTo>
                  <a:lnTo>
                    <a:pt x="1453896" y="0"/>
                  </a:lnTo>
                  <a:lnTo>
                    <a:pt x="1453896" y="27432"/>
                  </a:lnTo>
                  <a:lnTo>
                    <a:pt x="1539113" y="27432"/>
                  </a:lnTo>
                  <a:lnTo>
                    <a:pt x="1539113" y="0"/>
                  </a:lnTo>
                  <a:close/>
                </a:path>
                <a:path w="2353309" h="4182110">
                  <a:moveTo>
                    <a:pt x="1653413" y="0"/>
                  </a:moveTo>
                  <a:lnTo>
                    <a:pt x="1568196" y="0"/>
                  </a:lnTo>
                  <a:lnTo>
                    <a:pt x="1568196" y="27432"/>
                  </a:lnTo>
                  <a:lnTo>
                    <a:pt x="1653413" y="27432"/>
                  </a:lnTo>
                  <a:lnTo>
                    <a:pt x="1653413" y="0"/>
                  </a:lnTo>
                  <a:close/>
                </a:path>
                <a:path w="2353309" h="4182110">
                  <a:moveTo>
                    <a:pt x="1767713" y="0"/>
                  </a:moveTo>
                  <a:lnTo>
                    <a:pt x="1682496" y="0"/>
                  </a:lnTo>
                  <a:lnTo>
                    <a:pt x="1682496" y="27432"/>
                  </a:lnTo>
                  <a:lnTo>
                    <a:pt x="1767713" y="27432"/>
                  </a:lnTo>
                  <a:lnTo>
                    <a:pt x="1767713" y="0"/>
                  </a:lnTo>
                  <a:close/>
                </a:path>
                <a:path w="2353309" h="4182110">
                  <a:moveTo>
                    <a:pt x="1882013" y="0"/>
                  </a:moveTo>
                  <a:lnTo>
                    <a:pt x="1796796" y="0"/>
                  </a:lnTo>
                  <a:lnTo>
                    <a:pt x="1796796" y="27432"/>
                  </a:lnTo>
                  <a:lnTo>
                    <a:pt x="1882013" y="27432"/>
                  </a:lnTo>
                  <a:lnTo>
                    <a:pt x="1882013" y="0"/>
                  </a:lnTo>
                  <a:close/>
                </a:path>
                <a:path w="2353309" h="4182110">
                  <a:moveTo>
                    <a:pt x="1996313" y="0"/>
                  </a:moveTo>
                  <a:lnTo>
                    <a:pt x="1911096" y="0"/>
                  </a:lnTo>
                  <a:lnTo>
                    <a:pt x="1911096" y="27432"/>
                  </a:lnTo>
                  <a:lnTo>
                    <a:pt x="1996313" y="27432"/>
                  </a:lnTo>
                  <a:lnTo>
                    <a:pt x="1996313" y="0"/>
                  </a:lnTo>
                  <a:close/>
                </a:path>
                <a:path w="2353309" h="4182110">
                  <a:moveTo>
                    <a:pt x="2110613" y="0"/>
                  </a:moveTo>
                  <a:lnTo>
                    <a:pt x="2025396" y="0"/>
                  </a:lnTo>
                  <a:lnTo>
                    <a:pt x="2025396" y="27432"/>
                  </a:lnTo>
                  <a:lnTo>
                    <a:pt x="2110613" y="27432"/>
                  </a:lnTo>
                  <a:lnTo>
                    <a:pt x="2110613" y="0"/>
                  </a:lnTo>
                  <a:close/>
                </a:path>
                <a:path w="2353309" h="4182110">
                  <a:moveTo>
                    <a:pt x="2224913" y="0"/>
                  </a:moveTo>
                  <a:lnTo>
                    <a:pt x="2139696" y="0"/>
                  </a:lnTo>
                  <a:lnTo>
                    <a:pt x="2139696" y="27432"/>
                  </a:lnTo>
                  <a:lnTo>
                    <a:pt x="2224913" y="27432"/>
                  </a:lnTo>
                  <a:lnTo>
                    <a:pt x="2224913" y="0"/>
                  </a:lnTo>
                  <a:close/>
                </a:path>
                <a:path w="2353309" h="4182110">
                  <a:moveTo>
                    <a:pt x="2346959" y="0"/>
                  </a:moveTo>
                  <a:lnTo>
                    <a:pt x="2253996" y="0"/>
                  </a:lnTo>
                  <a:lnTo>
                    <a:pt x="2253996" y="27559"/>
                  </a:lnTo>
                  <a:lnTo>
                    <a:pt x="2339340" y="27559"/>
                  </a:lnTo>
                  <a:lnTo>
                    <a:pt x="2324100" y="13715"/>
                  </a:lnTo>
                  <a:lnTo>
                    <a:pt x="2352929" y="13715"/>
                  </a:lnTo>
                  <a:lnTo>
                    <a:pt x="2352929" y="6223"/>
                  </a:lnTo>
                  <a:lnTo>
                    <a:pt x="2346959" y="0"/>
                  </a:lnTo>
                  <a:close/>
                </a:path>
                <a:path w="2353309" h="4182110">
                  <a:moveTo>
                    <a:pt x="2352929" y="42798"/>
                  </a:moveTo>
                  <a:lnTo>
                    <a:pt x="2324100" y="42798"/>
                  </a:lnTo>
                  <a:lnTo>
                    <a:pt x="2324100" y="128015"/>
                  </a:lnTo>
                  <a:lnTo>
                    <a:pt x="2352929" y="128015"/>
                  </a:lnTo>
                  <a:lnTo>
                    <a:pt x="2352929" y="42798"/>
                  </a:lnTo>
                  <a:close/>
                </a:path>
                <a:path w="2353309" h="4182110">
                  <a:moveTo>
                    <a:pt x="2352929" y="157098"/>
                  </a:moveTo>
                  <a:lnTo>
                    <a:pt x="2324100" y="157098"/>
                  </a:lnTo>
                  <a:lnTo>
                    <a:pt x="2324100" y="242315"/>
                  </a:lnTo>
                  <a:lnTo>
                    <a:pt x="2352929" y="242315"/>
                  </a:lnTo>
                  <a:lnTo>
                    <a:pt x="2352929" y="157098"/>
                  </a:lnTo>
                  <a:close/>
                </a:path>
                <a:path w="2353309" h="4182110">
                  <a:moveTo>
                    <a:pt x="2352929" y="271398"/>
                  </a:moveTo>
                  <a:lnTo>
                    <a:pt x="2324100" y="271398"/>
                  </a:lnTo>
                  <a:lnTo>
                    <a:pt x="2324100" y="356615"/>
                  </a:lnTo>
                  <a:lnTo>
                    <a:pt x="2352929" y="356615"/>
                  </a:lnTo>
                  <a:lnTo>
                    <a:pt x="2352929" y="271398"/>
                  </a:lnTo>
                  <a:close/>
                </a:path>
                <a:path w="2353309" h="4182110">
                  <a:moveTo>
                    <a:pt x="2352929" y="385698"/>
                  </a:moveTo>
                  <a:lnTo>
                    <a:pt x="2324100" y="385698"/>
                  </a:lnTo>
                  <a:lnTo>
                    <a:pt x="2324100" y="470915"/>
                  </a:lnTo>
                  <a:lnTo>
                    <a:pt x="2352929" y="470915"/>
                  </a:lnTo>
                  <a:lnTo>
                    <a:pt x="2352929" y="385698"/>
                  </a:lnTo>
                  <a:close/>
                </a:path>
                <a:path w="2353309" h="4182110">
                  <a:moveTo>
                    <a:pt x="2352929" y="498474"/>
                  </a:moveTo>
                  <a:lnTo>
                    <a:pt x="2324100" y="498474"/>
                  </a:lnTo>
                  <a:lnTo>
                    <a:pt x="2324100" y="585215"/>
                  </a:lnTo>
                  <a:lnTo>
                    <a:pt x="2352929" y="585215"/>
                  </a:lnTo>
                  <a:lnTo>
                    <a:pt x="2352929" y="498474"/>
                  </a:lnTo>
                  <a:close/>
                </a:path>
                <a:path w="2353309" h="4182110">
                  <a:moveTo>
                    <a:pt x="2352929" y="612775"/>
                  </a:moveTo>
                  <a:lnTo>
                    <a:pt x="2324100" y="612775"/>
                  </a:lnTo>
                  <a:lnTo>
                    <a:pt x="2324100" y="698119"/>
                  </a:lnTo>
                  <a:lnTo>
                    <a:pt x="2352929" y="698119"/>
                  </a:lnTo>
                  <a:lnTo>
                    <a:pt x="2352929" y="612775"/>
                  </a:lnTo>
                  <a:close/>
                </a:path>
                <a:path w="2353309" h="4182110">
                  <a:moveTo>
                    <a:pt x="2352929" y="727075"/>
                  </a:moveTo>
                  <a:lnTo>
                    <a:pt x="2324100" y="727075"/>
                  </a:lnTo>
                  <a:lnTo>
                    <a:pt x="2324100" y="812419"/>
                  </a:lnTo>
                  <a:lnTo>
                    <a:pt x="2352929" y="812419"/>
                  </a:lnTo>
                  <a:lnTo>
                    <a:pt x="2352929" y="727075"/>
                  </a:lnTo>
                  <a:close/>
                </a:path>
                <a:path w="2353309" h="4182110">
                  <a:moveTo>
                    <a:pt x="2352929" y="841375"/>
                  </a:moveTo>
                  <a:lnTo>
                    <a:pt x="2324100" y="841375"/>
                  </a:lnTo>
                  <a:lnTo>
                    <a:pt x="2324100" y="926719"/>
                  </a:lnTo>
                  <a:lnTo>
                    <a:pt x="2352929" y="926719"/>
                  </a:lnTo>
                  <a:lnTo>
                    <a:pt x="2352929" y="841375"/>
                  </a:lnTo>
                  <a:close/>
                </a:path>
                <a:path w="2353309" h="4182110">
                  <a:moveTo>
                    <a:pt x="2352929" y="955675"/>
                  </a:moveTo>
                  <a:lnTo>
                    <a:pt x="2324100" y="955675"/>
                  </a:lnTo>
                  <a:lnTo>
                    <a:pt x="2324100" y="1041019"/>
                  </a:lnTo>
                  <a:lnTo>
                    <a:pt x="2352929" y="1041019"/>
                  </a:lnTo>
                  <a:lnTo>
                    <a:pt x="2352929" y="955675"/>
                  </a:lnTo>
                  <a:close/>
                </a:path>
                <a:path w="2353309" h="4182110">
                  <a:moveTo>
                    <a:pt x="2352929" y="1069975"/>
                  </a:moveTo>
                  <a:lnTo>
                    <a:pt x="2324100" y="1069975"/>
                  </a:lnTo>
                  <a:lnTo>
                    <a:pt x="2324100" y="1155319"/>
                  </a:lnTo>
                  <a:lnTo>
                    <a:pt x="2352929" y="1155319"/>
                  </a:lnTo>
                  <a:lnTo>
                    <a:pt x="2352929" y="1069975"/>
                  </a:lnTo>
                  <a:close/>
                </a:path>
                <a:path w="2353309" h="4182110">
                  <a:moveTo>
                    <a:pt x="2352929" y="1184275"/>
                  </a:moveTo>
                  <a:lnTo>
                    <a:pt x="2324100" y="1184275"/>
                  </a:lnTo>
                  <a:lnTo>
                    <a:pt x="2324100" y="1269619"/>
                  </a:lnTo>
                  <a:lnTo>
                    <a:pt x="2352929" y="1269619"/>
                  </a:lnTo>
                  <a:lnTo>
                    <a:pt x="2352929" y="1184275"/>
                  </a:lnTo>
                  <a:close/>
                </a:path>
                <a:path w="2353309" h="4182110">
                  <a:moveTo>
                    <a:pt x="2352929" y="1297178"/>
                  </a:moveTo>
                  <a:lnTo>
                    <a:pt x="2324100" y="1297178"/>
                  </a:lnTo>
                  <a:lnTo>
                    <a:pt x="2324100" y="1383919"/>
                  </a:lnTo>
                  <a:lnTo>
                    <a:pt x="2352929" y="1383919"/>
                  </a:lnTo>
                  <a:lnTo>
                    <a:pt x="2352929" y="1297178"/>
                  </a:lnTo>
                  <a:close/>
                </a:path>
                <a:path w="2353309" h="4182110">
                  <a:moveTo>
                    <a:pt x="2352929" y="1411478"/>
                  </a:moveTo>
                  <a:lnTo>
                    <a:pt x="2324100" y="1411478"/>
                  </a:lnTo>
                  <a:lnTo>
                    <a:pt x="2324100" y="1498219"/>
                  </a:lnTo>
                  <a:lnTo>
                    <a:pt x="2352929" y="1498219"/>
                  </a:lnTo>
                  <a:lnTo>
                    <a:pt x="2352929" y="1411478"/>
                  </a:lnTo>
                  <a:close/>
                </a:path>
                <a:path w="2353309" h="4182110">
                  <a:moveTo>
                    <a:pt x="2352929" y="1525651"/>
                  </a:moveTo>
                  <a:lnTo>
                    <a:pt x="2324100" y="1525651"/>
                  </a:lnTo>
                  <a:lnTo>
                    <a:pt x="2324100" y="1610867"/>
                  </a:lnTo>
                  <a:lnTo>
                    <a:pt x="2352929" y="1610867"/>
                  </a:lnTo>
                  <a:lnTo>
                    <a:pt x="2352929" y="1525651"/>
                  </a:lnTo>
                  <a:close/>
                </a:path>
                <a:path w="2353309" h="4182110">
                  <a:moveTo>
                    <a:pt x="2352929" y="1639951"/>
                  </a:moveTo>
                  <a:lnTo>
                    <a:pt x="2324100" y="1639951"/>
                  </a:lnTo>
                  <a:lnTo>
                    <a:pt x="2324100" y="1725167"/>
                  </a:lnTo>
                  <a:lnTo>
                    <a:pt x="2352929" y="1725167"/>
                  </a:lnTo>
                  <a:lnTo>
                    <a:pt x="2352929" y="1639951"/>
                  </a:lnTo>
                  <a:close/>
                </a:path>
                <a:path w="2353309" h="4182110">
                  <a:moveTo>
                    <a:pt x="2352929" y="1754251"/>
                  </a:moveTo>
                  <a:lnTo>
                    <a:pt x="2324100" y="1754251"/>
                  </a:lnTo>
                  <a:lnTo>
                    <a:pt x="2324100" y="1839467"/>
                  </a:lnTo>
                  <a:lnTo>
                    <a:pt x="2352929" y="1839467"/>
                  </a:lnTo>
                  <a:lnTo>
                    <a:pt x="2352929" y="1754251"/>
                  </a:lnTo>
                  <a:close/>
                </a:path>
                <a:path w="2353309" h="4182110">
                  <a:moveTo>
                    <a:pt x="2352929" y="1868551"/>
                  </a:moveTo>
                  <a:lnTo>
                    <a:pt x="2324100" y="1868551"/>
                  </a:lnTo>
                  <a:lnTo>
                    <a:pt x="2324100" y="1953767"/>
                  </a:lnTo>
                  <a:lnTo>
                    <a:pt x="2352929" y="1953767"/>
                  </a:lnTo>
                  <a:lnTo>
                    <a:pt x="2352929" y="1868551"/>
                  </a:lnTo>
                  <a:close/>
                </a:path>
                <a:path w="2353309" h="4182110">
                  <a:moveTo>
                    <a:pt x="2352929" y="1982851"/>
                  </a:moveTo>
                  <a:lnTo>
                    <a:pt x="2324100" y="1982851"/>
                  </a:lnTo>
                  <a:lnTo>
                    <a:pt x="2324100" y="2068067"/>
                  </a:lnTo>
                  <a:lnTo>
                    <a:pt x="2352929" y="2068067"/>
                  </a:lnTo>
                  <a:lnTo>
                    <a:pt x="2352929" y="1982851"/>
                  </a:lnTo>
                  <a:close/>
                </a:path>
                <a:path w="2353309" h="4182110">
                  <a:moveTo>
                    <a:pt x="2352929" y="2097151"/>
                  </a:moveTo>
                  <a:lnTo>
                    <a:pt x="2324100" y="2097151"/>
                  </a:lnTo>
                  <a:lnTo>
                    <a:pt x="2324100" y="2182367"/>
                  </a:lnTo>
                  <a:lnTo>
                    <a:pt x="2352929" y="2182367"/>
                  </a:lnTo>
                  <a:lnTo>
                    <a:pt x="2352929" y="2097151"/>
                  </a:lnTo>
                  <a:close/>
                </a:path>
                <a:path w="2353309" h="4182110">
                  <a:moveTo>
                    <a:pt x="2352929" y="2209927"/>
                  </a:moveTo>
                  <a:lnTo>
                    <a:pt x="2324100" y="2209927"/>
                  </a:lnTo>
                  <a:lnTo>
                    <a:pt x="2324100" y="2296668"/>
                  </a:lnTo>
                  <a:lnTo>
                    <a:pt x="2352929" y="2296668"/>
                  </a:lnTo>
                  <a:lnTo>
                    <a:pt x="2352929" y="2209927"/>
                  </a:lnTo>
                  <a:close/>
                </a:path>
                <a:path w="2353309" h="4182110">
                  <a:moveTo>
                    <a:pt x="2352929" y="2324227"/>
                  </a:moveTo>
                  <a:lnTo>
                    <a:pt x="2324100" y="2324227"/>
                  </a:lnTo>
                  <a:lnTo>
                    <a:pt x="2324100" y="2410968"/>
                  </a:lnTo>
                  <a:lnTo>
                    <a:pt x="2352929" y="2410968"/>
                  </a:lnTo>
                  <a:lnTo>
                    <a:pt x="2352929" y="2324227"/>
                  </a:lnTo>
                  <a:close/>
                </a:path>
                <a:path w="2353309" h="4182110">
                  <a:moveTo>
                    <a:pt x="2352929" y="2438527"/>
                  </a:moveTo>
                  <a:lnTo>
                    <a:pt x="2324100" y="2438527"/>
                  </a:lnTo>
                  <a:lnTo>
                    <a:pt x="2324100" y="2523744"/>
                  </a:lnTo>
                  <a:lnTo>
                    <a:pt x="2352929" y="2523744"/>
                  </a:lnTo>
                  <a:lnTo>
                    <a:pt x="2352929" y="2438527"/>
                  </a:lnTo>
                  <a:close/>
                </a:path>
                <a:path w="2353309" h="4182110">
                  <a:moveTo>
                    <a:pt x="2352929" y="2552827"/>
                  </a:moveTo>
                  <a:lnTo>
                    <a:pt x="2324100" y="2552827"/>
                  </a:lnTo>
                  <a:lnTo>
                    <a:pt x="2324100" y="2638044"/>
                  </a:lnTo>
                  <a:lnTo>
                    <a:pt x="2352929" y="2638044"/>
                  </a:lnTo>
                  <a:lnTo>
                    <a:pt x="2352929" y="2552827"/>
                  </a:lnTo>
                  <a:close/>
                </a:path>
                <a:path w="2353309" h="4182110">
                  <a:moveTo>
                    <a:pt x="2352929" y="2667127"/>
                  </a:moveTo>
                  <a:lnTo>
                    <a:pt x="2324100" y="2667127"/>
                  </a:lnTo>
                  <a:lnTo>
                    <a:pt x="2324100" y="2752344"/>
                  </a:lnTo>
                  <a:lnTo>
                    <a:pt x="2352929" y="2752344"/>
                  </a:lnTo>
                  <a:lnTo>
                    <a:pt x="2352929" y="2667127"/>
                  </a:lnTo>
                  <a:close/>
                </a:path>
                <a:path w="2353309" h="4182110">
                  <a:moveTo>
                    <a:pt x="2352929" y="2781427"/>
                  </a:moveTo>
                  <a:lnTo>
                    <a:pt x="2324100" y="2781427"/>
                  </a:lnTo>
                  <a:lnTo>
                    <a:pt x="2324100" y="2866644"/>
                  </a:lnTo>
                  <a:lnTo>
                    <a:pt x="2352929" y="2866644"/>
                  </a:lnTo>
                  <a:lnTo>
                    <a:pt x="2352929" y="2781427"/>
                  </a:lnTo>
                  <a:close/>
                </a:path>
                <a:path w="2353309" h="4182110">
                  <a:moveTo>
                    <a:pt x="2352929" y="2895727"/>
                  </a:moveTo>
                  <a:lnTo>
                    <a:pt x="2324100" y="2895727"/>
                  </a:lnTo>
                  <a:lnTo>
                    <a:pt x="2324100" y="2980944"/>
                  </a:lnTo>
                  <a:lnTo>
                    <a:pt x="2352929" y="2980944"/>
                  </a:lnTo>
                  <a:lnTo>
                    <a:pt x="2352929" y="2895727"/>
                  </a:lnTo>
                  <a:close/>
                </a:path>
                <a:path w="2353309" h="4182110">
                  <a:moveTo>
                    <a:pt x="2352929" y="3010027"/>
                  </a:moveTo>
                  <a:lnTo>
                    <a:pt x="2324100" y="3010027"/>
                  </a:lnTo>
                  <a:lnTo>
                    <a:pt x="2324100" y="3095244"/>
                  </a:lnTo>
                  <a:lnTo>
                    <a:pt x="2352929" y="3095244"/>
                  </a:lnTo>
                  <a:lnTo>
                    <a:pt x="2352929" y="3010027"/>
                  </a:lnTo>
                  <a:close/>
                </a:path>
                <a:path w="2353309" h="4182110">
                  <a:moveTo>
                    <a:pt x="2352929" y="3122803"/>
                  </a:moveTo>
                  <a:lnTo>
                    <a:pt x="2324100" y="3122803"/>
                  </a:lnTo>
                  <a:lnTo>
                    <a:pt x="2324100" y="3209544"/>
                  </a:lnTo>
                  <a:lnTo>
                    <a:pt x="2352929" y="3209544"/>
                  </a:lnTo>
                  <a:lnTo>
                    <a:pt x="2352929" y="3122803"/>
                  </a:lnTo>
                  <a:close/>
                </a:path>
                <a:path w="2353309" h="4182110">
                  <a:moveTo>
                    <a:pt x="2352929" y="3237103"/>
                  </a:moveTo>
                  <a:lnTo>
                    <a:pt x="2324100" y="3237103"/>
                  </a:lnTo>
                  <a:lnTo>
                    <a:pt x="2324100" y="3322447"/>
                  </a:lnTo>
                  <a:lnTo>
                    <a:pt x="2352929" y="3322447"/>
                  </a:lnTo>
                  <a:lnTo>
                    <a:pt x="2352929" y="3237103"/>
                  </a:lnTo>
                  <a:close/>
                </a:path>
                <a:path w="2353309" h="4182110">
                  <a:moveTo>
                    <a:pt x="2352929" y="3351403"/>
                  </a:moveTo>
                  <a:lnTo>
                    <a:pt x="2324100" y="3351403"/>
                  </a:lnTo>
                  <a:lnTo>
                    <a:pt x="2324100" y="3436747"/>
                  </a:lnTo>
                  <a:lnTo>
                    <a:pt x="2352929" y="3436747"/>
                  </a:lnTo>
                  <a:lnTo>
                    <a:pt x="2352929" y="3351403"/>
                  </a:lnTo>
                  <a:close/>
                </a:path>
                <a:path w="2353309" h="4182110">
                  <a:moveTo>
                    <a:pt x="2352929" y="3465703"/>
                  </a:moveTo>
                  <a:lnTo>
                    <a:pt x="2324100" y="3465703"/>
                  </a:lnTo>
                  <a:lnTo>
                    <a:pt x="2324100" y="3551047"/>
                  </a:lnTo>
                  <a:lnTo>
                    <a:pt x="2352929" y="3551047"/>
                  </a:lnTo>
                  <a:lnTo>
                    <a:pt x="2352929" y="3465703"/>
                  </a:lnTo>
                  <a:close/>
                </a:path>
                <a:path w="2353309" h="4182110">
                  <a:moveTo>
                    <a:pt x="2352929" y="3580003"/>
                  </a:moveTo>
                  <a:lnTo>
                    <a:pt x="2324100" y="3580003"/>
                  </a:lnTo>
                  <a:lnTo>
                    <a:pt x="2324100" y="3665347"/>
                  </a:lnTo>
                  <a:lnTo>
                    <a:pt x="2352929" y="3665347"/>
                  </a:lnTo>
                  <a:lnTo>
                    <a:pt x="2352929" y="3580003"/>
                  </a:lnTo>
                  <a:close/>
                </a:path>
                <a:path w="2353309" h="4182110">
                  <a:moveTo>
                    <a:pt x="2352929" y="3694303"/>
                  </a:moveTo>
                  <a:lnTo>
                    <a:pt x="2324100" y="3694303"/>
                  </a:lnTo>
                  <a:lnTo>
                    <a:pt x="2324100" y="3779647"/>
                  </a:lnTo>
                  <a:lnTo>
                    <a:pt x="2352929" y="3779647"/>
                  </a:lnTo>
                  <a:lnTo>
                    <a:pt x="2352929" y="3694303"/>
                  </a:lnTo>
                  <a:close/>
                </a:path>
                <a:path w="2353309" h="4182110">
                  <a:moveTo>
                    <a:pt x="2352929" y="3808603"/>
                  </a:moveTo>
                  <a:lnTo>
                    <a:pt x="2324100" y="3808603"/>
                  </a:lnTo>
                  <a:lnTo>
                    <a:pt x="2324100" y="3893947"/>
                  </a:lnTo>
                  <a:lnTo>
                    <a:pt x="2352929" y="3893947"/>
                  </a:lnTo>
                  <a:lnTo>
                    <a:pt x="2352929" y="3808603"/>
                  </a:lnTo>
                  <a:close/>
                </a:path>
                <a:path w="2353309" h="4182110">
                  <a:moveTo>
                    <a:pt x="2352929" y="3922903"/>
                  </a:moveTo>
                  <a:lnTo>
                    <a:pt x="2324100" y="3922903"/>
                  </a:lnTo>
                  <a:lnTo>
                    <a:pt x="2324100" y="4008247"/>
                  </a:lnTo>
                  <a:lnTo>
                    <a:pt x="2352929" y="4008247"/>
                  </a:lnTo>
                  <a:lnTo>
                    <a:pt x="2352929" y="3922903"/>
                  </a:lnTo>
                  <a:close/>
                </a:path>
                <a:path w="2353309" h="4182110">
                  <a:moveTo>
                    <a:pt x="2352929" y="4035806"/>
                  </a:moveTo>
                  <a:lnTo>
                    <a:pt x="2324100" y="4035806"/>
                  </a:lnTo>
                  <a:lnTo>
                    <a:pt x="2324100" y="4122547"/>
                  </a:lnTo>
                  <a:lnTo>
                    <a:pt x="2352929" y="4122547"/>
                  </a:lnTo>
                  <a:lnTo>
                    <a:pt x="2352929" y="4035806"/>
                  </a:lnTo>
                  <a:close/>
                </a:path>
                <a:path w="2353309" h="4182110">
                  <a:moveTo>
                    <a:pt x="2324100" y="4152900"/>
                  </a:moveTo>
                  <a:lnTo>
                    <a:pt x="2269235" y="4152900"/>
                  </a:lnTo>
                  <a:lnTo>
                    <a:pt x="2269235" y="4181983"/>
                  </a:lnTo>
                  <a:lnTo>
                    <a:pt x="2346959" y="4181983"/>
                  </a:lnTo>
                  <a:lnTo>
                    <a:pt x="2352929" y="4174236"/>
                  </a:lnTo>
                  <a:lnTo>
                    <a:pt x="2352929" y="4166616"/>
                  </a:lnTo>
                  <a:lnTo>
                    <a:pt x="2324100" y="4166616"/>
                  </a:lnTo>
                  <a:lnTo>
                    <a:pt x="2324100" y="4152900"/>
                  </a:lnTo>
                  <a:close/>
                </a:path>
                <a:path w="2353309" h="4182110">
                  <a:moveTo>
                    <a:pt x="2352929" y="4149978"/>
                  </a:moveTo>
                  <a:lnTo>
                    <a:pt x="2324100" y="4149978"/>
                  </a:lnTo>
                  <a:lnTo>
                    <a:pt x="2324100" y="4166616"/>
                  </a:lnTo>
                  <a:lnTo>
                    <a:pt x="2339340" y="4152900"/>
                  </a:lnTo>
                  <a:lnTo>
                    <a:pt x="2352929" y="4152900"/>
                  </a:lnTo>
                  <a:lnTo>
                    <a:pt x="2352929" y="4149978"/>
                  </a:lnTo>
                  <a:close/>
                </a:path>
                <a:path w="2353309" h="4182110">
                  <a:moveTo>
                    <a:pt x="2352929" y="4152900"/>
                  </a:moveTo>
                  <a:lnTo>
                    <a:pt x="2339340" y="4152900"/>
                  </a:lnTo>
                  <a:lnTo>
                    <a:pt x="2324100" y="4166616"/>
                  </a:lnTo>
                  <a:lnTo>
                    <a:pt x="2352929" y="4166616"/>
                  </a:lnTo>
                  <a:lnTo>
                    <a:pt x="2352929" y="4152900"/>
                  </a:lnTo>
                  <a:close/>
                </a:path>
                <a:path w="2353309" h="4182110">
                  <a:moveTo>
                    <a:pt x="2241804" y="4153027"/>
                  </a:moveTo>
                  <a:lnTo>
                    <a:pt x="2155063" y="4153027"/>
                  </a:lnTo>
                  <a:lnTo>
                    <a:pt x="2155063" y="4181983"/>
                  </a:lnTo>
                  <a:lnTo>
                    <a:pt x="2241804" y="4181983"/>
                  </a:lnTo>
                  <a:lnTo>
                    <a:pt x="2241804" y="4153027"/>
                  </a:lnTo>
                  <a:close/>
                </a:path>
                <a:path w="2353309" h="4182110">
                  <a:moveTo>
                    <a:pt x="2127504" y="4153027"/>
                  </a:moveTo>
                  <a:lnTo>
                    <a:pt x="2040763" y="4153027"/>
                  </a:lnTo>
                  <a:lnTo>
                    <a:pt x="2040763" y="4181983"/>
                  </a:lnTo>
                  <a:lnTo>
                    <a:pt x="2127504" y="4181983"/>
                  </a:lnTo>
                  <a:lnTo>
                    <a:pt x="2127504" y="4153027"/>
                  </a:lnTo>
                  <a:close/>
                </a:path>
                <a:path w="2353309" h="4182110">
                  <a:moveTo>
                    <a:pt x="2013204" y="4153027"/>
                  </a:moveTo>
                  <a:lnTo>
                    <a:pt x="1927987" y="4153027"/>
                  </a:lnTo>
                  <a:lnTo>
                    <a:pt x="1927987" y="4181983"/>
                  </a:lnTo>
                  <a:lnTo>
                    <a:pt x="2013204" y="4181983"/>
                  </a:lnTo>
                  <a:lnTo>
                    <a:pt x="2013204" y="4153027"/>
                  </a:lnTo>
                  <a:close/>
                </a:path>
                <a:path w="2353309" h="4182110">
                  <a:moveTo>
                    <a:pt x="1898904" y="4153027"/>
                  </a:moveTo>
                  <a:lnTo>
                    <a:pt x="1813687" y="4153027"/>
                  </a:lnTo>
                  <a:lnTo>
                    <a:pt x="1813687" y="4181983"/>
                  </a:lnTo>
                  <a:lnTo>
                    <a:pt x="1898904" y="4181983"/>
                  </a:lnTo>
                  <a:lnTo>
                    <a:pt x="1898904" y="4153027"/>
                  </a:lnTo>
                  <a:close/>
                </a:path>
                <a:path w="2353309" h="4182110">
                  <a:moveTo>
                    <a:pt x="1784604" y="4153027"/>
                  </a:moveTo>
                  <a:lnTo>
                    <a:pt x="1699387" y="4153027"/>
                  </a:lnTo>
                  <a:lnTo>
                    <a:pt x="1699387" y="4181983"/>
                  </a:lnTo>
                  <a:lnTo>
                    <a:pt x="1784604" y="4181983"/>
                  </a:lnTo>
                  <a:lnTo>
                    <a:pt x="1784604" y="4153027"/>
                  </a:lnTo>
                  <a:close/>
                </a:path>
                <a:path w="2353309" h="4182110">
                  <a:moveTo>
                    <a:pt x="1670304" y="4153027"/>
                  </a:moveTo>
                  <a:lnTo>
                    <a:pt x="1585087" y="4153027"/>
                  </a:lnTo>
                  <a:lnTo>
                    <a:pt x="1585087" y="4181983"/>
                  </a:lnTo>
                  <a:lnTo>
                    <a:pt x="1670304" y="4181983"/>
                  </a:lnTo>
                  <a:lnTo>
                    <a:pt x="1670304" y="4153027"/>
                  </a:lnTo>
                  <a:close/>
                </a:path>
                <a:path w="2353309" h="4182110">
                  <a:moveTo>
                    <a:pt x="1556004" y="4153027"/>
                  </a:moveTo>
                  <a:lnTo>
                    <a:pt x="1470787" y="4153027"/>
                  </a:lnTo>
                  <a:lnTo>
                    <a:pt x="1470787" y="4181983"/>
                  </a:lnTo>
                  <a:lnTo>
                    <a:pt x="1556004" y="4181983"/>
                  </a:lnTo>
                  <a:lnTo>
                    <a:pt x="1556004" y="4153027"/>
                  </a:lnTo>
                  <a:close/>
                </a:path>
                <a:path w="2353309" h="4182110">
                  <a:moveTo>
                    <a:pt x="1441704" y="4153027"/>
                  </a:moveTo>
                  <a:lnTo>
                    <a:pt x="1356487" y="4153027"/>
                  </a:lnTo>
                  <a:lnTo>
                    <a:pt x="1356487" y="4181983"/>
                  </a:lnTo>
                  <a:lnTo>
                    <a:pt x="1441704" y="4181983"/>
                  </a:lnTo>
                  <a:lnTo>
                    <a:pt x="1441704" y="4153027"/>
                  </a:lnTo>
                  <a:close/>
                </a:path>
                <a:path w="2353309" h="4182110">
                  <a:moveTo>
                    <a:pt x="1327404" y="4153027"/>
                  </a:moveTo>
                  <a:lnTo>
                    <a:pt x="1242187" y="4153027"/>
                  </a:lnTo>
                  <a:lnTo>
                    <a:pt x="1242187" y="4181983"/>
                  </a:lnTo>
                  <a:lnTo>
                    <a:pt x="1327404" y="4181983"/>
                  </a:lnTo>
                  <a:lnTo>
                    <a:pt x="1327404" y="4153027"/>
                  </a:lnTo>
                  <a:close/>
                </a:path>
                <a:path w="2353309" h="4182110">
                  <a:moveTo>
                    <a:pt x="1213104" y="4153027"/>
                  </a:moveTo>
                  <a:lnTo>
                    <a:pt x="1127887" y="4153027"/>
                  </a:lnTo>
                  <a:lnTo>
                    <a:pt x="1127887" y="4181983"/>
                  </a:lnTo>
                  <a:lnTo>
                    <a:pt x="1213104" y="4181983"/>
                  </a:lnTo>
                  <a:lnTo>
                    <a:pt x="1213104" y="4153027"/>
                  </a:lnTo>
                  <a:close/>
                </a:path>
                <a:path w="2353309" h="4182110">
                  <a:moveTo>
                    <a:pt x="1098804" y="4153027"/>
                  </a:moveTo>
                  <a:lnTo>
                    <a:pt x="1013587" y="4153027"/>
                  </a:lnTo>
                  <a:lnTo>
                    <a:pt x="1013587" y="4181983"/>
                  </a:lnTo>
                  <a:lnTo>
                    <a:pt x="1098804" y="4181983"/>
                  </a:lnTo>
                  <a:lnTo>
                    <a:pt x="1098804" y="4153027"/>
                  </a:lnTo>
                  <a:close/>
                </a:path>
                <a:path w="2353309" h="4182110">
                  <a:moveTo>
                    <a:pt x="984504" y="4153027"/>
                  </a:moveTo>
                  <a:lnTo>
                    <a:pt x="899287" y="4153027"/>
                  </a:lnTo>
                  <a:lnTo>
                    <a:pt x="899287" y="4181983"/>
                  </a:lnTo>
                  <a:lnTo>
                    <a:pt x="984504" y="4181983"/>
                  </a:lnTo>
                  <a:lnTo>
                    <a:pt x="984504" y="4153027"/>
                  </a:lnTo>
                  <a:close/>
                </a:path>
                <a:path w="2353309" h="4182110">
                  <a:moveTo>
                    <a:pt x="870204" y="4153027"/>
                  </a:moveTo>
                  <a:lnTo>
                    <a:pt x="784987" y="4153027"/>
                  </a:lnTo>
                  <a:lnTo>
                    <a:pt x="784987" y="4181983"/>
                  </a:lnTo>
                  <a:lnTo>
                    <a:pt x="870204" y="4181983"/>
                  </a:lnTo>
                  <a:lnTo>
                    <a:pt x="870204" y="4153027"/>
                  </a:lnTo>
                  <a:close/>
                </a:path>
                <a:path w="2353309" h="4182110">
                  <a:moveTo>
                    <a:pt x="755904" y="4153027"/>
                  </a:moveTo>
                  <a:lnTo>
                    <a:pt x="670687" y="4153027"/>
                  </a:lnTo>
                  <a:lnTo>
                    <a:pt x="670687" y="4181983"/>
                  </a:lnTo>
                  <a:lnTo>
                    <a:pt x="755904" y="4181983"/>
                  </a:lnTo>
                  <a:lnTo>
                    <a:pt x="755904" y="4153027"/>
                  </a:lnTo>
                  <a:close/>
                </a:path>
                <a:path w="2353309" h="4182110">
                  <a:moveTo>
                    <a:pt x="641604" y="4153027"/>
                  </a:moveTo>
                  <a:lnTo>
                    <a:pt x="556387" y="4153027"/>
                  </a:lnTo>
                  <a:lnTo>
                    <a:pt x="556387" y="4181983"/>
                  </a:lnTo>
                  <a:lnTo>
                    <a:pt x="641604" y="4181983"/>
                  </a:lnTo>
                  <a:lnTo>
                    <a:pt x="641604" y="4153027"/>
                  </a:lnTo>
                  <a:close/>
                </a:path>
                <a:path w="2353309" h="4182110">
                  <a:moveTo>
                    <a:pt x="527304" y="4153027"/>
                  </a:moveTo>
                  <a:lnTo>
                    <a:pt x="442087" y="4153027"/>
                  </a:lnTo>
                  <a:lnTo>
                    <a:pt x="442087" y="4181983"/>
                  </a:lnTo>
                  <a:lnTo>
                    <a:pt x="527304" y="4181983"/>
                  </a:lnTo>
                  <a:lnTo>
                    <a:pt x="527304" y="4153027"/>
                  </a:lnTo>
                  <a:close/>
                </a:path>
                <a:path w="2353309" h="4182110">
                  <a:moveTo>
                    <a:pt x="414528" y="4153027"/>
                  </a:moveTo>
                  <a:lnTo>
                    <a:pt x="327787" y="4153027"/>
                  </a:lnTo>
                  <a:lnTo>
                    <a:pt x="327787" y="4181983"/>
                  </a:lnTo>
                  <a:lnTo>
                    <a:pt x="414528" y="4181983"/>
                  </a:lnTo>
                  <a:lnTo>
                    <a:pt x="414528" y="4153027"/>
                  </a:lnTo>
                  <a:close/>
                </a:path>
                <a:path w="2353309" h="4182110">
                  <a:moveTo>
                    <a:pt x="300228" y="4153027"/>
                  </a:moveTo>
                  <a:lnTo>
                    <a:pt x="213487" y="4153027"/>
                  </a:lnTo>
                  <a:lnTo>
                    <a:pt x="213487" y="4181983"/>
                  </a:lnTo>
                  <a:lnTo>
                    <a:pt x="300228" y="4181983"/>
                  </a:lnTo>
                  <a:lnTo>
                    <a:pt x="300228" y="4153027"/>
                  </a:lnTo>
                  <a:close/>
                </a:path>
                <a:path w="2353309" h="4182110">
                  <a:moveTo>
                    <a:pt x="185928" y="4153027"/>
                  </a:moveTo>
                  <a:lnTo>
                    <a:pt x="99187" y="4153027"/>
                  </a:lnTo>
                  <a:lnTo>
                    <a:pt x="99187" y="4181983"/>
                  </a:lnTo>
                  <a:lnTo>
                    <a:pt x="185928" y="4181983"/>
                  </a:lnTo>
                  <a:lnTo>
                    <a:pt x="185928" y="4153027"/>
                  </a:lnTo>
                  <a:close/>
                </a:path>
              </a:pathLst>
            </a:custGeom>
            <a:solidFill>
              <a:srgbClr val="1F4284"/>
            </a:solidFill>
          </p:spPr>
          <p:txBody>
            <a:bodyPr wrap="square" lIns="0" tIns="0" rIns="0" bIns="0" rtlCol="0"/>
            <a:lstStyle/>
            <a:p>
              <a:endParaRPr dirty="0"/>
            </a:p>
          </p:txBody>
        </p:sp>
        <p:sp>
          <p:nvSpPr>
            <p:cNvPr id="9" name="object 9"/>
            <p:cNvSpPr/>
            <p:nvPr/>
          </p:nvSpPr>
          <p:spPr>
            <a:xfrm>
              <a:off x="6080759" y="2641219"/>
              <a:ext cx="3129280" cy="2971800"/>
            </a:xfrm>
            <a:custGeom>
              <a:avLst/>
              <a:gdLst/>
              <a:ahLst/>
              <a:cxnLst/>
              <a:rect l="l" t="t" r="r" b="b"/>
              <a:pathLst>
                <a:path w="3129279" h="2971800">
                  <a:moveTo>
                    <a:pt x="2269235" y="2709672"/>
                  </a:moveTo>
                  <a:lnTo>
                    <a:pt x="861059" y="2709672"/>
                  </a:lnTo>
                  <a:lnTo>
                    <a:pt x="861059" y="2971800"/>
                  </a:lnTo>
                  <a:lnTo>
                    <a:pt x="2269235" y="2971800"/>
                  </a:lnTo>
                  <a:lnTo>
                    <a:pt x="2269235" y="2709672"/>
                  </a:lnTo>
                  <a:close/>
                </a:path>
                <a:path w="3129279" h="2971800">
                  <a:moveTo>
                    <a:pt x="1877568" y="2447416"/>
                  </a:moveTo>
                  <a:lnTo>
                    <a:pt x="1251204" y="2447416"/>
                  </a:lnTo>
                  <a:lnTo>
                    <a:pt x="1251204" y="2709672"/>
                  </a:lnTo>
                  <a:lnTo>
                    <a:pt x="1877568" y="2709672"/>
                  </a:lnTo>
                  <a:lnTo>
                    <a:pt x="1877568" y="2447416"/>
                  </a:lnTo>
                  <a:close/>
                </a:path>
                <a:path w="3129279" h="2971800">
                  <a:moveTo>
                    <a:pt x="2973324" y="0"/>
                  </a:moveTo>
                  <a:lnTo>
                    <a:pt x="156972" y="0"/>
                  </a:lnTo>
                  <a:lnTo>
                    <a:pt x="115182" y="6305"/>
                  </a:lnTo>
                  <a:lnTo>
                    <a:pt x="77667" y="24073"/>
                  </a:lnTo>
                  <a:lnTo>
                    <a:pt x="45910" y="51577"/>
                  </a:lnTo>
                  <a:lnTo>
                    <a:pt x="21392" y="87093"/>
                  </a:lnTo>
                  <a:lnTo>
                    <a:pt x="5595" y="128896"/>
                  </a:lnTo>
                  <a:lnTo>
                    <a:pt x="0" y="175259"/>
                  </a:lnTo>
                  <a:lnTo>
                    <a:pt x="0" y="2272157"/>
                  </a:lnTo>
                  <a:lnTo>
                    <a:pt x="5595" y="2318520"/>
                  </a:lnTo>
                  <a:lnTo>
                    <a:pt x="21392" y="2360323"/>
                  </a:lnTo>
                  <a:lnTo>
                    <a:pt x="45910" y="2395839"/>
                  </a:lnTo>
                  <a:lnTo>
                    <a:pt x="77667" y="2423343"/>
                  </a:lnTo>
                  <a:lnTo>
                    <a:pt x="115182" y="2441110"/>
                  </a:lnTo>
                  <a:lnTo>
                    <a:pt x="156972" y="2447416"/>
                  </a:lnTo>
                  <a:lnTo>
                    <a:pt x="2973324" y="2447416"/>
                  </a:lnTo>
                  <a:lnTo>
                    <a:pt x="3014472" y="2441110"/>
                  </a:lnTo>
                  <a:lnTo>
                    <a:pt x="3051556" y="2423343"/>
                  </a:lnTo>
                  <a:lnTo>
                    <a:pt x="3083052" y="2395839"/>
                  </a:lnTo>
                  <a:lnTo>
                    <a:pt x="3107435" y="2360323"/>
                  </a:lnTo>
                  <a:lnTo>
                    <a:pt x="3123183" y="2318520"/>
                  </a:lnTo>
                  <a:lnTo>
                    <a:pt x="3128771" y="2272157"/>
                  </a:lnTo>
                  <a:lnTo>
                    <a:pt x="3128771" y="2185288"/>
                  </a:lnTo>
                  <a:lnTo>
                    <a:pt x="234696" y="2185288"/>
                  </a:lnTo>
                  <a:lnTo>
                    <a:pt x="234696" y="262127"/>
                  </a:lnTo>
                  <a:lnTo>
                    <a:pt x="3128771" y="262127"/>
                  </a:lnTo>
                  <a:lnTo>
                    <a:pt x="3128771" y="175259"/>
                  </a:lnTo>
                  <a:lnTo>
                    <a:pt x="3123183" y="128896"/>
                  </a:lnTo>
                  <a:lnTo>
                    <a:pt x="3107435" y="87093"/>
                  </a:lnTo>
                  <a:lnTo>
                    <a:pt x="3083052" y="51577"/>
                  </a:lnTo>
                  <a:lnTo>
                    <a:pt x="3051556" y="24073"/>
                  </a:lnTo>
                  <a:lnTo>
                    <a:pt x="3014472" y="6305"/>
                  </a:lnTo>
                  <a:lnTo>
                    <a:pt x="2973324" y="0"/>
                  </a:lnTo>
                  <a:close/>
                </a:path>
                <a:path w="3129279" h="2971800">
                  <a:moveTo>
                    <a:pt x="3128771" y="262127"/>
                  </a:moveTo>
                  <a:lnTo>
                    <a:pt x="2893949" y="262127"/>
                  </a:lnTo>
                  <a:lnTo>
                    <a:pt x="2893949" y="2185288"/>
                  </a:lnTo>
                  <a:lnTo>
                    <a:pt x="3128771" y="2185288"/>
                  </a:lnTo>
                  <a:lnTo>
                    <a:pt x="3128771" y="262127"/>
                  </a:lnTo>
                  <a:close/>
                </a:path>
              </a:pathLst>
            </a:custGeom>
            <a:solidFill>
              <a:srgbClr val="757575"/>
            </a:solidFill>
          </p:spPr>
          <p:txBody>
            <a:bodyPr wrap="square" lIns="0" tIns="0" rIns="0" bIns="0" rtlCol="0"/>
            <a:lstStyle/>
            <a:p>
              <a:endParaRPr dirty="0"/>
            </a:p>
          </p:txBody>
        </p:sp>
        <p:pic>
          <p:nvPicPr>
            <p:cNvPr id="10" name="object 10"/>
            <p:cNvPicPr/>
            <p:nvPr/>
          </p:nvPicPr>
          <p:blipFill>
            <a:blip r:embed="rId7" cstate="print"/>
            <a:stretch>
              <a:fillRect/>
            </a:stretch>
          </p:blipFill>
          <p:spPr>
            <a:xfrm>
              <a:off x="6298691" y="2906394"/>
              <a:ext cx="2808729" cy="2004059"/>
            </a:xfrm>
            <a:prstGeom prst="rect">
              <a:avLst/>
            </a:prstGeom>
          </p:spPr>
        </p:pic>
        <p:sp>
          <p:nvSpPr>
            <p:cNvPr id="11" name="object 11"/>
            <p:cNvSpPr/>
            <p:nvPr/>
          </p:nvSpPr>
          <p:spPr>
            <a:xfrm>
              <a:off x="6298691" y="2906267"/>
              <a:ext cx="2693035" cy="2004060"/>
            </a:xfrm>
            <a:custGeom>
              <a:avLst/>
              <a:gdLst/>
              <a:ahLst/>
              <a:cxnLst/>
              <a:rect l="l" t="t" r="r" b="b"/>
              <a:pathLst>
                <a:path w="2693034" h="2004060">
                  <a:moveTo>
                    <a:pt x="2692780" y="0"/>
                  </a:moveTo>
                  <a:lnTo>
                    <a:pt x="0" y="0"/>
                  </a:lnTo>
                  <a:lnTo>
                    <a:pt x="0" y="2004060"/>
                  </a:lnTo>
                  <a:lnTo>
                    <a:pt x="2692780" y="2004060"/>
                  </a:lnTo>
                  <a:lnTo>
                    <a:pt x="2692780" y="0"/>
                  </a:lnTo>
                  <a:close/>
                </a:path>
              </a:pathLst>
            </a:custGeom>
            <a:solidFill>
              <a:srgbClr val="E7E6E6">
                <a:alpha val="73999"/>
              </a:srgbClr>
            </a:solidFill>
          </p:spPr>
          <p:txBody>
            <a:bodyPr wrap="square" lIns="0" tIns="0" rIns="0" bIns="0" rtlCol="0"/>
            <a:lstStyle/>
            <a:p>
              <a:endParaRPr dirty="0"/>
            </a:p>
          </p:txBody>
        </p:sp>
        <p:pic>
          <p:nvPicPr>
            <p:cNvPr id="12" name="object 12"/>
            <p:cNvPicPr/>
            <p:nvPr/>
          </p:nvPicPr>
          <p:blipFill>
            <a:blip r:embed="rId8" cstate="print"/>
            <a:stretch>
              <a:fillRect/>
            </a:stretch>
          </p:blipFill>
          <p:spPr>
            <a:xfrm>
              <a:off x="7900390" y="2907817"/>
              <a:ext cx="990600" cy="2002523"/>
            </a:xfrm>
            <a:prstGeom prst="rect">
              <a:avLst/>
            </a:prstGeom>
          </p:spPr>
        </p:pic>
        <p:pic>
          <p:nvPicPr>
            <p:cNvPr id="13" name="object 13"/>
            <p:cNvPicPr/>
            <p:nvPr/>
          </p:nvPicPr>
          <p:blipFill>
            <a:blip r:embed="rId6" cstate="print"/>
            <a:stretch>
              <a:fillRect/>
            </a:stretch>
          </p:blipFill>
          <p:spPr>
            <a:xfrm>
              <a:off x="7933918" y="3392449"/>
              <a:ext cx="79222" cy="79222"/>
            </a:xfrm>
            <a:prstGeom prst="rect">
              <a:avLst/>
            </a:prstGeom>
          </p:spPr>
        </p:pic>
        <p:sp>
          <p:nvSpPr>
            <p:cNvPr id="14" name="object 14"/>
            <p:cNvSpPr/>
            <p:nvPr/>
          </p:nvSpPr>
          <p:spPr>
            <a:xfrm>
              <a:off x="8679053" y="3285744"/>
              <a:ext cx="741045" cy="170815"/>
            </a:xfrm>
            <a:custGeom>
              <a:avLst/>
              <a:gdLst/>
              <a:ahLst/>
              <a:cxnLst/>
              <a:rect l="l" t="t" r="r" b="b"/>
              <a:pathLst>
                <a:path w="741045" h="170814">
                  <a:moveTo>
                    <a:pt x="568578" y="0"/>
                  </a:moveTo>
                  <a:lnTo>
                    <a:pt x="568578" y="170815"/>
                  </a:lnTo>
                  <a:lnTo>
                    <a:pt x="682534" y="114300"/>
                  </a:lnTo>
                  <a:lnTo>
                    <a:pt x="597534" y="114300"/>
                  </a:lnTo>
                  <a:lnTo>
                    <a:pt x="608468" y="112152"/>
                  </a:lnTo>
                  <a:lnTo>
                    <a:pt x="617664" y="106171"/>
                  </a:lnTo>
                  <a:lnTo>
                    <a:pt x="624002" y="97047"/>
                  </a:lnTo>
                  <a:lnTo>
                    <a:pt x="626364" y="85471"/>
                  </a:lnTo>
                  <a:lnTo>
                    <a:pt x="624002" y="74463"/>
                  </a:lnTo>
                  <a:lnTo>
                    <a:pt x="617664" y="65230"/>
                  </a:lnTo>
                  <a:lnTo>
                    <a:pt x="608468" y="58878"/>
                  </a:lnTo>
                  <a:lnTo>
                    <a:pt x="597534" y="56515"/>
                  </a:lnTo>
                  <a:lnTo>
                    <a:pt x="682364" y="56515"/>
                  </a:lnTo>
                  <a:lnTo>
                    <a:pt x="568578" y="0"/>
                  </a:lnTo>
                  <a:close/>
                </a:path>
                <a:path w="741045" h="170814">
                  <a:moveTo>
                    <a:pt x="568578" y="56515"/>
                  </a:moveTo>
                  <a:lnTo>
                    <a:pt x="28955" y="56515"/>
                  </a:lnTo>
                  <a:lnTo>
                    <a:pt x="17358" y="58878"/>
                  </a:lnTo>
                  <a:lnTo>
                    <a:pt x="8191" y="65230"/>
                  </a:lnTo>
                  <a:lnTo>
                    <a:pt x="2166" y="74463"/>
                  </a:lnTo>
                  <a:lnTo>
                    <a:pt x="0" y="85471"/>
                  </a:lnTo>
                  <a:lnTo>
                    <a:pt x="2166" y="97047"/>
                  </a:lnTo>
                  <a:lnTo>
                    <a:pt x="8191" y="106171"/>
                  </a:lnTo>
                  <a:lnTo>
                    <a:pt x="17358" y="112152"/>
                  </a:lnTo>
                  <a:lnTo>
                    <a:pt x="28955" y="114300"/>
                  </a:lnTo>
                  <a:lnTo>
                    <a:pt x="568578" y="114300"/>
                  </a:lnTo>
                  <a:lnTo>
                    <a:pt x="568578" y="56515"/>
                  </a:lnTo>
                  <a:close/>
                </a:path>
                <a:path w="741045" h="170814">
                  <a:moveTo>
                    <a:pt x="682364" y="56515"/>
                  </a:moveTo>
                  <a:lnTo>
                    <a:pt x="597534" y="56515"/>
                  </a:lnTo>
                  <a:lnTo>
                    <a:pt x="608468" y="58878"/>
                  </a:lnTo>
                  <a:lnTo>
                    <a:pt x="617664" y="65230"/>
                  </a:lnTo>
                  <a:lnTo>
                    <a:pt x="624002" y="74463"/>
                  </a:lnTo>
                  <a:lnTo>
                    <a:pt x="626364" y="85471"/>
                  </a:lnTo>
                  <a:lnTo>
                    <a:pt x="624002" y="97047"/>
                  </a:lnTo>
                  <a:lnTo>
                    <a:pt x="617664" y="106171"/>
                  </a:lnTo>
                  <a:lnTo>
                    <a:pt x="608468" y="112152"/>
                  </a:lnTo>
                  <a:lnTo>
                    <a:pt x="597534" y="114300"/>
                  </a:lnTo>
                  <a:lnTo>
                    <a:pt x="682534" y="114300"/>
                  </a:lnTo>
                  <a:lnTo>
                    <a:pt x="740664" y="85471"/>
                  </a:lnTo>
                  <a:lnTo>
                    <a:pt x="682364" y="56515"/>
                  </a:lnTo>
                  <a:close/>
                </a:path>
              </a:pathLst>
            </a:custGeom>
            <a:solidFill>
              <a:srgbClr val="1F4284"/>
            </a:solidFill>
          </p:spPr>
          <p:txBody>
            <a:bodyPr wrap="square" lIns="0" tIns="0" rIns="0" bIns="0" rtlCol="0"/>
            <a:lstStyle/>
            <a:p>
              <a:endParaRPr dirty="0"/>
            </a:p>
          </p:txBody>
        </p:sp>
      </p:grpSp>
      <p:pic>
        <p:nvPicPr>
          <p:cNvPr id="16" name="Slide 28">
            <a:hlinkClick r:id="" action="ppaction://media"/>
            <a:extLst>
              <a:ext uri="{FF2B5EF4-FFF2-40B4-BE49-F238E27FC236}">
                <a16:creationId xmlns:a16="http://schemas.microsoft.com/office/drawing/2014/main" id="{6D9E5AF1-CF0D-87D6-D93F-6A187BE857DF}"/>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9"/>
          <a:stretch>
            <a:fillRect/>
          </a:stretch>
        </p:blipFill>
        <p:spPr>
          <a:xfrm>
            <a:off x="228600" y="588323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6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24353" y="2069720"/>
            <a:ext cx="3416935" cy="4091940"/>
          </a:xfrm>
          <a:prstGeom prst="rect">
            <a:avLst/>
          </a:prstGeom>
          <a:ln w="9017">
            <a:solidFill>
              <a:srgbClr val="A6A6A6"/>
            </a:solidFill>
          </a:ln>
        </p:spPr>
        <p:txBody>
          <a:bodyPr vert="horz" wrap="square" lIns="0" tIns="0" rIns="0" bIns="0" rtlCol="0">
            <a:spAutoFit/>
          </a:bodyPr>
          <a:lstStyle/>
          <a:p>
            <a:pPr>
              <a:lnSpc>
                <a:spcPct val="100000"/>
              </a:lnSpc>
            </a:pPr>
            <a:endParaRPr sz="2400" dirty="0">
              <a:latin typeface="Times New Roman"/>
              <a:cs typeface="Times New Roman"/>
            </a:endParaRPr>
          </a:p>
          <a:p>
            <a:pPr>
              <a:lnSpc>
                <a:spcPct val="100000"/>
              </a:lnSpc>
            </a:pPr>
            <a:endParaRPr sz="2400" dirty="0">
              <a:latin typeface="Times New Roman"/>
              <a:cs typeface="Times New Roman"/>
            </a:endParaRPr>
          </a:p>
          <a:p>
            <a:pPr>
              <a:lnSpc>
                <a:spcPct val="100000"/>
              </a:lnSpc>
            </a:pPr>
            <a:endParaRPr sz="2400" dirty="0">
              <a:latin typeface="Times New Roman"/>
              <a:cs typeface="Times New Roman"/>
            </a:endParaRPr>
          </a:p>
          <a:p>
            <a:pPr>
              <a:lnSpc>
                <a:spcPct val="100000"/>
              </a:lnSpc>
            </a:pPr>
            <a:endParaRPr sz="2400" dirty="0">
              <a:latin typeface="Times New Roman"/>
              <a:cs typeface="Times New Roman"/>
            </a:endParaRPr>
          </a:p>
          <a:p>
            <a:pPr>
              <a:lnSpc>
                <a:spcPct val="100000"/>
              </a:lnSpc>
            </a:pPr>
            <a:endParaRPr sz="2400" dirty="0">
              <a:latin typeface="Times New Roman"/>
              <a:cs typeface="Times New Roman"/>
            </a:endParaRPr>
          </a:p>
          <a:p>
            <a:pPr>
              <a:lnSpc>
                <a:spcPct val="100000"/>
              </a:lnSpc>
              <a:spcBef>
                <a:spcPts val="30"/>
              </a:spcBef>
            </a:pPr>
            <a:endParaRPr sz="2650" dirty="0">
              <a:latin typeface="Times New Roman"/>
              <a:cs typeface="Times New Roman"/>
            </a:endParaRPr>
          </a:p>
          <a:p>
            <a:pPr marL="310515" marR="299085" indent="-635" algn="ctr">
              <a:lnSpc>
                <a:spcPct val="100000"/>
              </a:lnSpc>
            </a:pPr>
            <a:r>
              <a:rPr sz="2200" b="1" dirty="0">
                <a:latin typeface="Arial"/>
                <a:cs typeface="Arial"/>
              </a:rPr>
              <a:t>If</a:t>
            </a:r>
            <a:r>
              <a:rPr sz="2200" b="1" spc="-45" dirty="0">
                <a:latin typeface="Arial"/>
                <a:cs typeface="Arial"/>
              </a:rPr>
              <a:t> </a:t>
            </a:r>
            <a:r>
              <a:rPr sz="2200" b="1" dirty="0">
                <a:latin typeface="Arial"/>
                <a:cs typeface="Arial"/>
              </a:rPr>
              <a:t>your</a:t>
            </a:r>
            <a:r>
              <a:rPr sz="2200" b="1" spc="-40" dirty="0">
                <a:latin typeface="Arial"/>
                <a:cs typeface="Arial"/>
              </a:rPr>
              <a:t> </a:t>
            </a:r>
            <a:r>
              <a:rPr sz="2200" b="1" dirty="0">
                <a:latin typeface="Arial"/>
                <a:cs typeface="Arial"/>
              </a:rPr>
              <a:t>question</a:t>
            </a:r>
            <a:r>
              <a:rPr sz="2200" b="1" spc="-20" dirty="0">
                <a:latin typeface="Arial"/>
                <a:cs typeface="Arial"/>
              </a:rPr>
              <a:t> </a:t>
            </a:r>
            <a:r>
              <a:rPr sz="2200" b="1" spc="-25" dirty="0">
                <a:latin typeface="Arial"/>
                <a:cs typeface="Arial"/>
              </a:rPr>
              <a:t>was </a:t>
            </a:r>
            <a:r>
              <a:rPr sz="2200" b="1" dirty="0">
                <a:latin typeface="Arial"/>
                <a:cs typeface="Arial"/>
              </a:rPr>
              <a:t>not</a:t>
            </a:r>
            <a:r>
              <a:rPr sz="2200" b="1" spc="-60" dirty="0">
                <a:latin typeface="Arial"/>
                <a:cs typeface="Arial"/>
              </a:rPr>
              <a:t> </a:t>
            </a:r>
            <a:r>
              <a:rPr sz="2200" b="1" dirty="0">
                <a:latin typeface="Arial"/>
                <a:cs typeface="Arial"/>
              </a:rPr>
              <a:t>responded</a:t>
            </a:r>
            <a:r>
              <a:rPr sz="2200" b="1" spc="-40" dirty="0">
                <a:latin typeface="Arial"/>
                <a:cs typeface="Arial"/>
              </a:rPr>
              <a:t> </a:t>
            </a:r>
            <a:r>
              <a:rPr sz="2200" b="1" spc="-25" dirty="0">
                <a:latin typeface="Arial"/>
                <a:cs typeface="Arial"/>
              </a:rPr>
              <a:t>to </a:t>
            </a:r>
            <a:r>
              <a:rPr sz="2200" b="1" dirty="0">
                <a:latin typeface="Arial"/>
                <a:cs typeface="Arial"/>
              </a:rPr>
              <a:t>during</a:t>
            </a:r>
            <a:r>
              <a:rPr sz="2200" b="1" spc="-45" dirty="0">
                <a:latin typeface="Arial"/>
                <a:cs typeface="Arial"/>
              </a:rPr>
              <a:t> </a:t>
            </a:r>
            <a:r>
              <a:rPr sz="2200" b="1" dirty="0">
                <a:latin typeface="Arial"/>
                <a:cs typeface="Arial"/>
              </a:rPr>
              <a:t>the</a:t>
            </a:r>
            <a:r>
              <a:rPr sz="2200" b="1" spc="-40" dirty="0">
                <a:latin typeface="Arial"/>
                <a:cs typeface="Arial"/>
              </a:rPr>
              <a:t> </a:t>
            </a:r>
            <a:r>
              <a:rPr sz="2200" b="1" dirty="0">
                <a:latin typeface="Arial"/>
                <a:cs typeface="Arial"/>
              </a:rPr>
              <a:t>event,</a:t>
            </a:r>
            <a:r>
              <a:rPr sz="2200" b="1" spc="-45" dirty="0">
                <a:latin typeface="Arial"/>
                <a:cs typeface="Arial"/>
              </a:rPr>
              <a:t> </a:t>
            </a:r>
            <a:r>
              <a:rPr sz="2200" spc="-25" dirty="0">
                <a:latin typeface="Arial"/>
                <a:cs typeface="Arial"/>
              </a:rPr>
              <a:t>our </a:t>
            </a:r>
            <a:r>
              <a:rPr sz="2200" dirty="0">
                <a:latin typeface="Arial"/>
                <a:cs typeface="Arial"/>
              </a:rPr>
              <a:t>project</a:t>
            </a:r>
            <a:r>
              <a:rPr sz="2200" spc="-45" dirty="0">
                <a:latin typeface="Arial"/>
                <a:cs typeface="Arial"/>
              </a:rPr>
              <a:t> </a:t>
            </a:r>
            <a:r>
              <a:rPr sz="2200" dirty="0">
                <a:latin typeface="Arial"/>
                <a:cs typeface="Arial"/>
              </a:rPr>
              <a:t>team</a:t>
            </a:r>
            <a:r>
              <a:rPr sz="2200" spc="-40" dirty="0">
                <a:latin typeface="Arial"/>
                <a:cs typeface="Arial"/>
              </a:rPr>
              <a:t> </a:t>
            </a:r>
            <a:r>
              <a:rPr sz="2200" dirty="0">
                <a:latin typeface="Arial"/>
                <a:cs typeface="Arial"/>
              </a:rPr>
              <a:t>will</a:t>
            </a:r>
            <a:r>
              <a:rPr sz="2200" spc="-45" dirty="0">
                <a:latin typeface="Arial"/>
                <a:cs typeface="Arial"/>
              </a:rPr>
              <a:t> </a:t>
            </a:r>
            <a:r>
              <a:rPr sz="2200" spc="-10" dirty="0">
                <a:latin typeface="Arial"/>
                <a:cs typeface="Arial"/>
              </a:rPr>
              <a:t>follow </a:t>
            </a:r>
            <a:r>
              <a:rPr sz="2200" dirty="0">
                <a:latin typeface="Arial"/>
                <a:cs typeface="Arial"/>
              </a:rPr>
              <a:t>up</a:t>
            </a:r>
            <a:r>
              <a:rPr sz="2200" spc="-35" dirty="0">
                <a:latin typeface="Arial"/>
                <a:cs typeface="Arial"/>
              </a:rPr>
              <a:t> </a:t>
            </a:r>
            <a:r>
              <a:rPr sz="2200" dirty="0">
                <a:latin typeface="Arial"/>
                <a:cs typeface="Arial"/>
              </a:rPr>
              <a:t>with</a:t>
            </a:r>
            <a:r>
              <a:rPr sz="2200" spc="-35" dirty="0">
                <a:latin typeface="Arial"/>
                <a:cs typeface="Arial"/>
              </a:rPr>
              <a:t> </a:t>
            </a:r>
            <a:r>
              <a:rPr sz="2200" spc="-20" dirty="0">
                <a:latin typeface="Arial"/>
                <a:cs typeface="Arial"/>
              </a:rPr>
              <a:t>you.</a:t>
            </a:r>
            <a:endParaRPr sz="2200" dirty="0">
              <a:latin typeface="Arial"/>
              <a:cs typeface="Arial"/>
            </a:endParaRPr>
          </a:p>
        </p:txBody>
      </p:sp>
      <p:sp>
        <p:nvSpPr>
          <p:cNvPr id="3" name="object 3"/>
          <p:cNvSpPr txBox="1"/>
          <p:nvPr/>
        </p:nvSpPr>
        <p:spPr>
          <a:xfrm>
            <a:off x="8451977" y="2069720"/>
            <a:ext cx="3413760" cy="4091940"/>
          </a:xfrm>
          <a:prstGeom prst="rect">
            <a:avLst/>
          </a:prstGeom>
          <a:ln w="9017">
            <a:solidFill>
              <a:srgbClr val="A6A6A6"/>
            </a:solidFill>
          </a:ln>
        </p:spPr>
        <p:txBody>
          <a:bodyPr vert="horz" wrap="square" lIns="0" tIns="0" rIns="0" bIns="0" rtlCol="0">
            <a:spAutoFit/>
          </a:bodyPr>
          <a:lstStyle/>
          <a:p>
            <a:pPr>
              <a:lnSpc>
                <a:spcPct val="100000"/>
              </a:lnSpc>
            </a:pPr>
            <a:endParaRPr sz="2400" dirty="0">
              <a:latin typeface="Times New Roman"/>
              <a:cs typeface="Times New Roman"/>
            </a:endParaRPr>
          </a:p>
          <a:p>
            <a:pPr>
              <a:lnSpc>
                <a:spcPct val="100000"/>
              </a:lnSpc>
            </a:pPr>
            <a:endParaRPr sz="2400" dirty="0">
              <a:latin typeface="Times New Roman"/>
              <a:cs typeface="Times New Roman"/>
            </a:endParaRPr>
          </a:p>
          <a:p>
            <a:pPr>
              <a:lnSpc>
                <a:spcPct val="100000"/>
              </a:lnSpc>
            </a:pPr>
            <a:endParaRPr sz="2400" dirty="0">
              <a:latin typeface="Times New Roman"/>
              <a:cs typeface="Times New Roman"/>
            </a:endParaRPr>
          </a:p>
          <a:p>
            <a:pPr>
              <a:lnSpc>
                <a:spcPct val="100000"/>
              </a:lnSpc>
            </a:pPr>
            <a:endParaRPr sz="2400" dirty="0">
              <a:latin typeface="Times New Roman"/>
              <a:cs typeface="Times New Roman"/>
            </a:endParaRPr>
          </a:p>
          <a:p>
            <a:pPr>
              <a:lnSpc>
                <a:spcPct val="100000"/>
              </a:lnSpc>
            </a:pPr>
            <a:endParaRPr sz="2000" dirty="0">
              <a:latin typeface="Times New Roman"/>
              <a:cs typeface="Times New Roman"/>
            </a:endParaRPr>
          </a:p>
          <a:p>
            <a:pPr marL="493395" marR="472440" indent="-1270" algn="ctr">
              <a:lnSpc>
                <a:spcPct val="100000"/>
              </a:lnSpc>
            </a:pPr>
            <a:r>
              <a:rPr sz="2200" dirty="0">
                <a:latin typeface="Arial"/>
                <a:cs typeface="Arial"/>
              </a:rPr>
              <a:t>All</a:t>
            </a:r>
            <a:r>
              <a:rPr sz="2200" spc="-65" dirty="0">
                <a:latin typeface="Arial"/>
                <a:cs typeface="Arial"/>
              </a:rPr>
              <a:t> </a:t>
            </a:r>
            <a:r>
              <a:rPr sz="2200" dirty="0">
                <a:latin typeface="Arial"/>
                <a:cs typeface="Arial"/>
              </a:rPr>
              <a:t>registrants</a:t>
            </a:r>
            <a:r>
              <a:rPr sz="2200" spc="-40" dirty="0">
                <a:latin typeface="Arial"/>
                <a:cs typeface="Arial"/>
              </a:rPr>
              <a:t> </a:t>
            </a:r>
            <a:r>
              <a:rPr sz="2200" spc="-20" dirty="0">
                <a:latin typeface="Arial"/>
                <a:cs typeface="Arial"/>
              </a:rPr>
              <a:t>will </a:t>
            </a:r>
            <a:r>
              <a:rPr sz="2200" dirty="0">
                <a:latin typeface="Arial"/>
                <a:cs typeface="Arial"/>
              </a:rPr>
              <a:t>receive</a:t>
            </a:r>
            <a:r>
              <a:rPr sz="2200" spc="-20" dirty="0">
                <a:latin typeface="Arial"/>
                <a:cs typeface="Arial"/>
              </a:rPr>
              <a:t> </a:t>
            </a:r>
            <a:r>
              <a:rPr sz="2200" dirty="0">
                <a:latin typeface="Arial"/>
                <a:cs typeface="Arial"/>
              </a:rPr>
              <a:t>a</a:t>
            </a:r>
            <a:r>
              <a:rPr sz="2200" spc="-35" dirty="0">
                <a:latin typeface="Arial"/>
                <a:cs typeface="Arial"/>
              </a:rPr>
              <a:t> </a:t>
            </a:r>
            <a:r>
              <a:rPr sz="2200" dirty="0">
                <a:latin typeface="Arial"/>
                <a:cs typeface="Arial"/>
              </a:rPr>
              <a:t>link</a:t>
            </a:r>
            <a:r>
              <a:rPr sz="2200" spc="-40" dirty="0">
                <a:latin typeface="Arial"/>
                <a:cs typeface="Arial"/>
              </a:rPr>
              <a:t> </a:t>
            </a:r>
            <a:r>
              <a:rPr sz="2200" dirty="0">
                <a:latin typeface="Arial"/>
                <a:cs typeface="Arial"/>
              </a:rPr>
              <a:t>to</a:t>
            </a:r>
            <a:r>
              <a:rPr sz="2200" spc="-25" dirty="0">
                <a:latin typeface="Arial"/>
                <a:cs typeface="Arial"/>
              </a:rPr>
              <a:t> the </a:t>
            </a:r>
            <a:r>
              <a:rPr sz="2200" b="1" dirty="0">
                <a:latin typeface="Arial"/>
                <a:cs typeface="Arial"/>
              </a:rPr>
              <a:t>meeting</a:t>
            </a:r>
            <a:r>
              <a:rPr sz="2200" b="1" spc="-65" dirty="0">
                <a:latin typeface="Arial"/>
                <a:cs typeface="Arial"/>
              </a:rPr>
              <a:t> </a:t>
            </a:r>
            <a:r>
              <a:rPr sz="2200" b="1" spc="-10" dirty="0">
                <a:latin typeface="Arial"/>
                <a:cs typeface="Arial"/>
              </a:rPr>
              <a:t>recording </a:t>
            </a:r>
            <a:r>
              <a:rPr sz="2200" b="1" dirty="0">
                <a:latin typeface="Arial"/>
                <a:cs typeface="Arial"/>
              </a:rPr>
              <a:t>and</a:t>
            </a:r>
            <a:r>
              <a:rPr sz="2200" b="1" spc="-25" dirty="0">
                <a:latin typeface="Arial"/>
                <a:cs typeface="Arial"/>
              </a:rPr>
              <a:t> </a:t>
            </a:r>
            <a:r>
              <a:rPr sz="2200" b="1" spc="-10" dirty="0">
                <a:latin typeface="Arial"/>
                <a:cs typeface="Arial"/>
              </a:rPr>
              <a:t>presentation slides</a:t>
            </a:r>
            <a:r>
              <a:rPr sz="2200" spc="-10" dirty="0">
                <a:latin typeface="Arial"/>
                <a:cs typeface="Arial"/>
              </a:rPr>
              <a:t>.</a:t>
            </a:r>
            <a:endParaRPr sz="2200" dirty="0">
              <a:latin typeface="Arial"/>
              <a:cs typeface="Arial"/>
            </a:endParaRPr>
          </a:p>
        </p:txBody>
      </p:sp>
      <p:sp>
        <p:nvSpPr>
          <p:cNvPr id="4" name="object 4"/>
          <p:cNvSpPr txBox="1"/>
          <p:nvPr/>
        </p:nvSpPr>
        <p:spPr>
          <a:xfrm>
            <a:off x="4873752" y="2069720"/>
            <a:ext cx="3406140" cy="4091940"/>
          </a:xfrm>
          <a:prstGeom prst="rect">
            <a:avLst/>
          </a:prstGeom>
          <a:ln w="9017">
            <a:solidFill>
              <a:srgbClr val="A6A6A6"/>
            </a:solidFill>
          </a:ln>
        </p:spPr>
        <p:txBody>
          <a:bodyPr vert="horz" wrap="square" lIns="0" tIns="0" rIns="0" bIns="0" rtlCol="0">
            <a:spAutoFit/>
          </a:bodyPr>
          <a:lstStyle/>
          <a:p>
            <a:pPr>
              <a:lnSpc>
                <a:spcPct val="100000"/>
              </a:lnSpc>
            </a:pPr>
            <a:endParaRPr sz="2400" dirty="0">
              <a:latin typeface="Times New Roman"/>
              <a:cs typeface="Times New Roman"/>
            </a:endParaRPr>
          </a:p>
          <a:p>
            <a:pPr>
              <a:lnSpc>
                <a:spcPct val="100000"/>
              </a:lnSpc>
            </a:pPr>
            <a:endParaRPr sz="2400" dirty="0">
              <a:latin typeface="Times New Roman"/>
              <a:cs typeface="Times New Roman"/>
            </a:endParaRPr>
          </a:p>
          <a:p>
            <a:pPr>
              <a:lnSpc>
                <a:spcPct val="100000"/>
              </a:lnSpc>
            </a:pPr>
            <a:endParaRPr sz="2400" dirty="0">
              <a:latin typeface="Times New Roman"/>
              <a:cs typeface="Times New Roman"/>
            </a:endParaRPr>
          </a:p>
          <a:p>
            <a:pPr>
              <a:lnSpc>
                <a:spcPct val="100000"/>
              </a:lnSpc>
            </a:pPr>
            <a:endParaRPr sz="2400" dirty="0">
              <a:latin typeface="Times New Roman"/>
              <a:cs typeface="Times New Roman"/>
            </a:endParaRPr>
          </a:p>
          <a:p>
            <a:pPr>
              <a:lnSpc>
                <a:spcPct val="100000"/>
              </a:lnSpc>
            </a:pPr>
            <a:endParaRPr sz="2400" dirty="0">
              <a:latin typeface="Times New Roman"/>
              <a:cs typeface="Times New Roman"/>
            </a:endParaRPr>
          </a:p>
          <a:p>
            <a:pPr>
              <a:lnSpc>
                <a:spcPct val="100000"/>
              </a:lnSpc>
            </a:pPr>
            <a:endParaRPr sz="2400" dirty="0">
              <a:latin typeface="Times New Roman"/>
              <a:cs typeface="Times New Roman"/>
            </a:endParaRPr>
          </a:p>
          <a:p>
            <a:pPr>
              <a:lnSpc>
                <a:spcPct val="100000"/>
              </a:lnSpc>
            </a:pPr>
            <a:endParaRPr sz="2050" dirty="0">
              <a:latin typeface="Times New Roman"/>
              <a:cs typeface="Times New Roman"/>
            </a:endParaRPr>
          </a:p>
          <a:p>
            <a:pPr marL="478155" marR="368300" indent="-635" algn="ctr">
              <a:lnSpc>
                <a:spcPct val="100000"/>
              </a:lnSpc>
              <a:spcBef>
                <a:spcPts val="5"/>
              </a:spcBef>
            </a:pPr>
            <a:r>
              <a:rPr sz="2200" dirty="0">
                <a:latin typeface="Arial"/>
                <a:cs typeface="Arial"/>
              </a:rPr>
              <a:t>All</a:t>
            </a:r>
            <a:r>
              <a:rPr sz="2200" spc="-80" dirty="0">
                <a:latin typeface="Arial"/>
                <a:cs typeface="Arial"/>
              </a:rPr>
              <a:t> </a:t>
            </a:r>
            <a:r>
              <a:rPr sz="2200" dirty="0">
                <a:latin typeface="Arial"/>
                <a:cs typeface="Arial"/>
              </a:rPr>
              <a:t>comments</a:t>
            </a:r>
            <a:r>
              <a:rPr sz="2200" spc="-40" dirty="0">
                <a:latin typeface="Arial"/>
                <a:cs typeface="Arial"/>
              </a:rPr>
              <a:t> </a:t>
            </a:r>
            <a:r>
              <a:rPr sz="2200" spc="-25" dirty="0">
                <a:latin typeface="Arial"/>
                <a:cs typeface="Arial"/>
              </a:rPr>
              <a:t>and </a:t>
            </a:r>
            <a:r>
              <a:rPr sz="2200" dirty="0">
                <a:latin typeface="Arial"/>
                <a:cs typeface="Arial"/>
              </a:rPr>
              <a:t>questions</a:t>
            </a:r>
            <a:r>
              <a:rPr sz="2200" spc="-60" dirty="0">
                <a:latin typeface="Arial"/>
                <a:cs typeface="Arial"/>
              </a:rPr>
              <a:t> </a:t>
            </a:r>
            <a:r>
              <a:rPr sz="2200" dirty="0">
                <a:latin typeface="Arial"/>
                <a:cs typeface="Arial"/>
              </a:rPr>
              <a:t>are</a:t>
            </a:r>
            <a:r>
              <a:rPr sz="2200" spc="-40" dirty="0">
                <a:latin typeface="Arial"/>
                <a:cs typeface="Arial"/>
              </a:rPr>
              <a:t> </a:t>
            </a:r>
            <a:r>
              <a:rPr sz="2200" dirty="0">
                <a:latin typeface="Arial"/>
                <a:cs typeface="Arial"/>
              </a:rPr>
              <a:t>part</a:t>
            </a:r>
            <a:r>
              <a:rPr sz="2200" spc="-40" dirty="0">
                <a:latin typeface="Arial"/>
                <a:cs typeface="Arial"/>
              </a:rPr>
              <a:t> </a:t>
            </a:r>
            <a:r>
              <a:rPr sz="2200" spc="-25" dirty="0">
                <a:latin typeface="Arial"/>
                <a:cs typeface="Arial"/>
              </a:rPr>
              <a:t>of </a:t>
            </a:r>
            <a:r>
              <a:rPr sz="2200" dirty="0">
                <a:latin typeface="Arial"/>
                <a:cs typeface="Arial"/>
              </a:rPr>
              <a:t>the</a:t>
            </a:r>
            <a:r>
              <a:rPr sz="2200" spc="-50" dirty="0">
                <a:latin typeface="Arial"/>
                <a:cs typeface="Arial"/>
              </a:rPr>
              <a:t> </a:t>
            </a:r>
            <a:r>
              <a:rPr sz="2200" b="1" dirty="0">
                <a:latin typeface="Arial"/>
                <a:cs typeface="Arial"/>
              </a:rPr>
              <a:t>Public</a:t>
            </a:r>
            <a:r>
              <a:rPr sz="2200" b="1" spc="-30" dirty="0">
                <a:latin typeface="Arial"/>
                <a:cs typeface="Arial"/>
              </a:rPr>
              <a:t> </a:t>
            </a:r>
            <a:r>
              <a:rPr sz="2200" b="1" spc="-10" dirty="0">
                <a:latin typeface="Arial"/>
                <a:cs typeface="Arial"/>
              </a:rPr>
              <a:t>Record</a:t>
            </a:r>
            <a:r>
              <a:rPr sz="2200" spc="-10" dirty="0">
                <a:latin typeface="Arial"/>
                <a:cs typeface="Arial"/>
              </a:rPr>
              <a:t>.</a:t>
            </a:r>
            <a:endParaRPr sz="2200" dirty="0">
              <a:latin typeface="Arial"/>
              <a:cs typeface="Arial"/>
            </a:endParaRPr>
          </a:p>
        </p:txBody>
      </p:sp>
      <p:pic>
        <p:nvPicPr>
          <p:cNvPr id="5" name="object 5"/>
          <p:cNvPicPr/>
          <p:nvPr/>
        </p:nvPicPr>
        <p:blipFill>
          <a:blip r:embed="rId5" cstate="print"/>
          <a:stretch>
            <a:fillRect/>
          </a:stretch>
        </p:blipFill>
        <p:spPr>
          <a:xfrm>
            <a:off x="2270760" y="2458466"/>
            <a:ext cx="1653413" cy="1651888"/>
          </a:xfrm>
          <a:prstGeom prst="rect">
            <a:avLst/>
          </a:prstGeom>
        </p:spPr>
      </p:pic>
      <p:pic>
        <p:nvPicPr>
          <p:cNvPr id="6" name="object 6"/>
          <p:cNvPicPr/>
          <p:nvPr/>
        </p:nvPicPr>
        <p:blipFill>
          <a:blip r:embed="rId6" cstate="print"/>
          <a:stretch>
            <a:fillRect/>
          </a:stretch>
        </p:blipFill>
        <p:spPr>
          <a:xfrm>
            <a:off x="5935853" y="2458213"/>
            <a:ext cx="1591054" cy="1589530"/>
          </a:xfrm>
          <a:prstGeom prst="rect">
            <a:avLst/>
          </a:prstGeom>
        </p:spPr>
      </p:pic>
      <p:sp>
        <p:nvSpPr>
          <p:cNvPr id="7" name="object 7"/>
          <p:cNvSpPr/>
          <p:nvPr/>
        </p:nvSpPr>
        <p:spPr>
          <a:xfrm>
            <a:off x="9883013" y="2458211"/>
            <a:ext cx="974090" cy="1257300"/>
          </a:xfrm>
          <a:custGeom>
            <a:avLst/>
            <a:gdLst/>
            <a:ahLst/>
            <a:cxnLst/>
            <a:rect l="l" t="t" r="r" b="b"/>
            <a:pathLst>
              <a:path w="974090" h="1257300">
                <a:moveTo>
                  <a:pt x="0" y="0"/>
                </a:moveTo>
                <a:lnTo>
                  <a:pt x="0" y="1257300"/>
                </a:lnTo>
                <a:lnTo>
                  <a:pt x="973835" y="627888"/>
                </a:lnTo>
                <a:lnTo>
                  <a:pt x="0" y="0"/>
                </a:lnTo>
                <a:close/>
              </a:path>
            </a:pathLst>
          </a:custGeom>
          <a:solidFill>
            <a:srgbClr val="1F4284"/>
          </a:solidFill>
        </p:spPr>
        <p:txBody>
          <a:bodyPr wrap="square" lIns="0" tIns="0" rIns="0" bIns="0" rtlCol="0"/>
          <a:lstStyle/>
          <a:p>
            <a:endParaRPr dirty="0"/>
          </a:p>
        </p:txBody>
      </p:sp>
      <p:sp>
        <p:nvSpPr>
          <p:cNvPr id="8" name="object 8"/>
          <p:cNvSpPr txBox="1"/>
          <p:nvPr/>
        </p:nvSpPr>
        <p:spPr>
          <a:xfrm>
            <a:off x="1328926" y="1460120"/>
            <a:ext cx="10537190" cy="479618"/>
          </a:xfrm>
          <a:prstGeom prst="rect">
            <a:avLst/>
          </a:prstGeom>
          <a:solidFill>
            <a:srgbClr val="1F4284"/>
          </a:solidFill>
          <a:ln w="9017">
            <a:solidFill>
              <a:srgbClr val="1F4284"/>
            </a:solidFill>
          </a:ln>
        </p:spPr>
        <p:txBody>
          <a:bodyPr vert="horz" wrap="square" lIns="0" tIns="48260" rIns="0" bIns="0" rtlCol="0">
            <a:spAutoFit/>
          </a:bodyPr>
          <a:lstStyle/>
          <a:p>
            <a:pPr marL="184150">
              <a:lnSpc>
                <a:spcPct val="100000"/>
              </a:lnSpc>
              <a:spcBef>
                <a:spcPts val="380"/>
              </a:spcBef>
            </a:pPr>
            <a:r>
              <a:rPr sz="2800" dirty="0">
                <a:solidFill>
                  <a:srgbClr val="FFFFFF"/>
                </a:solidFill>
                <a:latin typeface="Arial"/>
                <a:cs typeface="Arial"/>
              </a:rPr>
              <a:t>Please</a:t>
            </a:r>
            <a:r>
              <a:rPr sz="2800" spc="-70" dirty="0">
                <a:solidFill>
                  <a:srgbClr val="FFFFFF"/>
                </a:solidFill>
                <a:latin typeface="Arial"/>
                <a:cs typeface="Arial"/>
              </a:rPr>
              <a:t> </a:t>
            </a:r>
            <a:r>
              <a:rPr sz="2800" dirty="0">
                <a:solidFill>
                  <a:srgbClr val="FFFFFF"/>
                </a:solidFill>
                <a:latin typeface="Arial"/>
                <a:cs typeface="Arial"/>
              </a:rPr>
              <a:t>submit</a:t>
            </a:r>
            <a:r>
              <a:rPr sz="2800" spc="-65" dirty="0">
                <a:solidFill>
                  <a:srgbClr val="FFFFFF"/>
                </a:solidFill>
                <a:latin typeface="Arial"/>
                <a:cs typeface="Arial"/>
              </a:rPr>
              <a:t> </a:t>
            </a:r>
            <a:r>
              <a:rPr sz="2800" dirty="0">
                <a:solidFill>
                  <a:srgbClr val="FFFFFF"/>
                </a:solidFill>
                <a:latin typeface="Arial"/>
                <a:cs typeface="Arial"/>
              </a:rPr>
              <a:t>your</a:t>
            </a:r>
            <a:r>
              <a:rPr sz="2800" spc="-70" dirty="0">
                <a:solidFill>
                  <a:srgbClr val="FFFFFF"/>
                </a:solidFill>
                <a:latin typeface="Arial"/>
                <a:cs typeface="Arial"/>
              </a:rPr>
              <a:t> </a:t>
            </a:r>
            <a:r>
              <a:rPr sz="2800" dirty="0">
                <a:solidFill>
                  <a:srgbClr val="FFFFFF"/>
                </a:solidFill>
                <a:latin typeface="Arial"/>
                <a:cs typeface="Arial"/>
              </a:rPr>
              <a:t>comments</a:t>
            </a:r>
            <a:r>
              <a:rPr sz="2800" spc="-50" dirty="0">
                <a:solidFill>
                  <a:srgbClr val="FFFFFF"/>
                </a:solidFill>
                <a:latin typeface="Arial"/>
                <a:cs typeface="Arial"/>
              </a:rPr>
              <a:t> </a:t>
            </a:r>
            <a:r>
              <a:rPr sz="2800" dirty="0">
                <a:solidFill>
                  <a:srgbClr val="FFFFFF"/>
                </a:solidFill>
                <a:latin typeface="Arial"/>
                <a:cs typeface="Arial"/>
              </a:rPr>
              <a:t>by</a:t>
            </a:r>
            <a:r>
              <a:rPr sz="2800" spc="-80" dirty="0">
                <a:solidFill>
                  <a:srgbClr val="FFFFFF"/>
                </a:solidFill>
                <a:latin typeface="Arial"/>
                <a:cs typeface="Arial"/>
              </a:rPr>
              <a:t> </a:t>
            </a:r>
            <a:r>
              <a:rPr lang="en-US" sz="2800" spc="-80" dirty="0">
                <a:solidFill>
                  <a:srgbClr val="FFFFFF"/>
                </a:solidFill>
                <a:latin typeface="Arial"/>
                <a:cs typeface="Arial"/>
              </a:rPr>
              <a:t>June 5</a:t>
            </a:r>
            <a:r>
              <a:rPr sz="2800" dirty="0">
                <a:solidFill>
                  <a:srgbClr val="FFFFFF"/>
                </a:solidFill>
                <a:latin typeface="Arial"/>
                <a:cs typeface="Arial"/>
              </a:rPr>
              <a:t>,</a:t>
            </a:r>
            <a:r>
              <a:rPr sz="2800" spc="-80" dirty="0">
                <a:solidFill>
                  <a:srgbClr val="FFFFFF"/>
                </a:solidFill>
                <a:latin typeface="Arial"/>
                <a:cs typeface="Arial"/>
              </a:rPr>
              <a:t> </a:t>
            </a:r>
            <a:r>
              <a:rPr lang="en-US" sz="2800" spc="-20" dirty="0">
                <a:solidFill>
                  <a:srgbClr val="FFFFFF"/>
                </a:solidFill>
                <a:latin typeface="Arial"/>
                <a:cs typeface="Arial"/>
              </a:rPr>
              <a:t>2023</a:t>
            </a:r>
            <a:endParaRPr sz="2800" dirty="0">
              <a:latin typeface="Arial"/>
              <a:cs typeface="Arial"/>
            </a:endParaRPr>
          </a:p>
        </p:txBody>
      </p:sp>
      <p:sp>
        <p:nvSpPr>
          <p:cNvPr id="9" name="object 9"/>
          <p:cNvSpPr txBox="1">
            <a:spLocks noGrp="1"/>
          </p:cNvSpPr>
          <p:nvPr>
            <p:ph type="title"/>
          </p:nvPr>
        </p:nvSpPr>
        <p:spPr>
          <a:prstGeom prst="rect">
            <a:avLst/>
          </a:prstGeom>
        </p:spPr>
        <p:txBody>
          <a:bodyPr vert="horz" wrap="square" lIns="0" tIns="235203" rIns="0" bIns="0" rtlCol="0">
            <a:spAutoFit/>
          </a:bodyPr>
          <a:lstStyle/>
          <a:p>
            <a:pPr marL="2239010">
              <a:lnSpc>
                <a:spcPct val="100000"/>
              </a:lnSpc>
              <a:spcBef>
                <a:spcPts val="100"/>
              </a:spcBef>
            </a:pPr>
            <a:r>
              <a:rPr sz="3200" dirty="0"/>
              <a:t>Additional</a:t>
            </a:r>
            <a:r>
              <a:rPr sz="3200" spc="-75" dirty="0"/>
              <a:t> </a:t>
            </a:r>
            <a:r>
              <a:rPr sz="3200" dirty="0"/>
              <a:t>Comments</a:t>
            </a:r>
            <a:r>
              <a:rPr sz="3200" spc="-30" dirty="0"/>
              <a:t> </a:t>
            </a:r>
            <a:r>
              <a:rPr sz="3200" dirty="0"/>
              <a:t>&amp;</a:t>
            </a:r>
            <a:r>
              <a:rPr sz="3200" spc="-15" dirty="0"/>
              <a:t> </a:t>
            </a:r>
            <a:r>
              <a:rPr sz="3200" spc="-10" dirty="0"/>
              <a:t>Questions</a:t>
            </a:r>
            <a:endParaRPr sz="3200" dirty="0"/>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28</a:t>
            </a:fld>
            <a:endParaRPr spc="-25" dirty="0"/>
          </a:p>
        </p:txBody>
      </p:sp>
      <p:pic>
        <p:nvPicPr>
          <p:cNvPr id="11" name="Slide 29">
            <a:hlinkClick r:id="" action="ppaction://media"/>
            <a:extLst>
              <a:ext uri="{FF2B5EF4-FFF2-40B4-BE49-F238E27FC236}">
                <a16:creationId xmlns:a16="http://schemas.microsoft.com/office/drawing/2014/main" id="{D1872C4C-C233-C0B0-6312-5B7460AA6EB4}"/>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7"/>
          <a:stretch>
            <a:fillRect/>
          </a:stretch>
        </p:blipFill>
        <p:spPr>
          <a:xfrm>
            <a:off x="228600" y="58568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9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80409" y="3067430"/>
            <a:ext cx="5695950" cy="635000"/>
          </a:xfrm>
          <a:prstGeom prst="rect">
            <a:avLst/>
          </a:prstGeom>
        </p:spPr>
        <p:txBody>
          <a:bodyPr vert="horz" wrap="square" lIns="0" tIns="12065" rIns="0" bIns="0" rtlCol="0">
            <a:spAutoFit/>
          </a:bodyPr>
          <a:lstStyle/>
          <a:p>
            <a:pPr marL="12700">
              <a:lnSpc>
                <a:spcPct val="100000"/>
              </a:lnSpc>
              <a:spcBef>
                <a:spcPts val="95"/>
              </a:spcBef>
            </a:pPr>
            <a:r>
              <a:rPr dirty="0"/>
              <a:t>10.</a:t>
            </a:r>
            <a:r>
              <a:rPr spc="-125" dirty="0"/>
              <a:t> </a:t>
            </a:r>
            <a:r>
              <a:rPr dirty="0"/>
              <a:t>Contact</a:t>
            </a:r>
            <a:r>
              <a:rPr spc="-90" dirty="0"/>
              <a:t> </a:t>
            </a:r>
            <a:r>
              <a:rPr spc="-10" dirty="0"/>
              <a:t>Information</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29</a:t>
            </a:fld>
            <a:endParaRPr spc="-25"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13222" y="3067430"/>
            <a:ext cx="3830320" cy="635000"/>
          </a:xfrm>
          <a:prstGeom prst="rect">
            <a:avLst/>
          </a:prstGeom>
        </p:spPr>
        <p:txBody>
          <a:bodyPr vert="horz" wrap="square" lIns="0" tIns="12065" rIns="0" bIns="0" rtlCol="0">
            <a:spAutoFit/>
          </a:bodyPr>
          <a:lstStyle/>
          <a:p>
            <a:pPr marL="12700">
              <a:lnSpc>
                <a:spcPct val="100000"/>
              </a:lnSpc>
              <a:spcBef>
                <a:spcPts val="95"/>
              </a:spcBef>
            </a:pPr>
            <a:r>
              <a:rPr dirty="0"/>
              <a:t>1.</a:t>
            </a:r>
            <a:r>
              <a:rPr spc="-35" dirty="0"/>
              <a:t> </a:t>
            </a:r>
            <a:r>
              <a:rPr spc="-10" dirty="0"/>
              <a:t>Introductions</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01600">
              <a:lnSpc>
                <a:spcPts val="2090"/>
              </a:lnSpc>
            </a:pPr>
            <a:fld id="{81D60167-4931-47E6-BA6A-407CBD079E47}" type="slidenum">
              <a:rPr dirty="0"/>
              <a:t>3</a:t>
            </a:fld>
            <a:endParaRPr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49294" y="4314445"/>
            <a:ext cx="7719059" cy="764953"/>
          </a:xfrm>
          <a:prstGeom prst="rect">
            <a:avLst/>
          </a:prstGeom>
          <a:ln w="9017">
            <a:solidFill>
              <a:srgbClr val="A6A6A6"/>
            </a:solidFill>
          </a:ln>
        </p:spPr>
        <p:txBody>
          <a:bodyPr vert="horz" wrap="square" lIns="0" tIns="71755" rIns="0" bIns="0" rtlCol="0">
            <a:spAutoFit/>
          </a:bodyPr>
          <a:lstStyle/>
          <a:p>
            <a:pPr marL="184150">
              <a:lnSpc>
                <a:spcPct val="100000"/>
              </a:lnSpc>
              <a:spcBef>
                <a:spcPts val="565"/>
              </a:spcBef>
            </a:pPr>
            <a:r>
              <a:rPr sz="2000" dirty="0">
                <a:solidFill>
                  <a:srgbClr val="143879"/>
                </a:solidFill>
                <a:latin typeface="Arial"/>
                <a:cs typeface="Arial"/>
              </a:rPr>
              <a:t>3.</a:t>
            </a:r>
            <a:r>
              <a:rPr sz="2000" spc="-35" dirty="0">
                <a:solidFill>
                  <a:srgbClr val="143879"/>
                </a:solidFill>
                <a:latin typeface="Arial"/>
                <a:cs typeface="Arial"/>
              </a:rPr>
              <a:t> </a:t>
            </a:r>
            <a:r>
              <a:rPr sz="2000" dirty="0">
                <a:solidFill>
                  <a:srgbClr val="143879"/>
                </a:solidFill>
                <a:latin typeface="Arial"/>
                <a:cs typeface="Arial"/>
              </a:rPr>
              <a:t>(954)</a:t>
            </a:r>
            <a:r>
              <a:rPr sz="2000" spc="-20" dirty="0">
                <a:solidFill>
                  <a:srgbClr val="143879"/>
                </a:solidFill>
                <a:latin typeface="Arial"/>
                <a:cs typeface="Arial"/>
              </a:rPr>
              <a:t> </a:t>
            </a:r>
            <a:r>
              <a:rPr sz="2000" dirty="0">
                <a:solidFill>
                  <a:srgbClr val="143879"/>
                </a:solidFill>
                <a:latin typeface="Arial"/>
                <a:cs typeface="Arial"/>
              </a:rPr>
              <a:t>777-4</a:t>
            </a:r>
            <a:r>
              <a:rPr lang="en-US" sz="2000" dirty="0">
                <a:solidFill>
                  <a:srgbClr val="143879"/>
                </a:solidFill>
                <a:latin typeface="Arial"/>
                <a:cs typeface="Arial"/>
              </a:rPr>
              <a:t>425</a:t>
            </a:r>
            <a:r>
              <a:rPr sz="2000" spc="-35" dirty="0">
                <a:solidFill>
                  <a:srgbClr val="143879"/>
                </a:solidFill>
                <a:latin typeface="Arial"/>
                <a:cs typeface="Arial"/>
              </a:rPr>
              <a:t> </a:t>
            </a:r>
            <a:r>
              <a:rPr sz="2000" spc="-25" dirty="0">
                <a:solidFill>
                  <a:srgbClr val="143879"/>
                </a:solidFill>
                <a:latin typeface="Arial"/>
                <a:cs typeface="Arial"/>
              </a:rPr>
              <a:t>or</a:t>
            </a:r>
            <a:endParaRPr sz="2000" dirty="0">
              <a:latin typeface="Arial"/>
              <a:cs typeface="Arial"/>
            </a:endParaRPr>
          </a:p>
          <a:p>
            <a:pPr marL="458470">
              <a:lnSpc>
                <a:spcPct val="100000"/>
              </a:lnSpc>
              <a:spcBef>
                <a:spcPts val="600"/>
              </a:spcBef>
            </a:pPr>
            <a:r>
              <a:rPr sz="2000" spc="-40" dirty="0">
                <a:solidFill>
                  <a:srgbClr val="143879"/>
                </a:solidFill>
                <a:latin typeface="Arial"/>
                <a:cs typeface="Arial"/>
              </a:rPr>
              <a:t>Toll </a:t>
            </a:r>
            <a:r>
              <a:rPr sz="2000" dirty="0">
                <a:solidFill>
                  <a:srgbClr val="143879"/>
                </a:solidFill>
                <a:latin typeface="Arial"/>
                <a:cs typeface="Arial"/>
              </a:rPr>
              <a:t>Free:</a:t>
            </a:r>
            <a:r>
              <a:rPr sz="2000" spc="-35" dirty="0">
                <a:solidFill>
                  <a:srgbClr val="143879"/>
                </a:solidFill>
                <a:latin typeface="Arial"/>
                <a:cs typeface="Arial"/>
              </a:rPr>
              <a:t> </a:t>
            </a:r>
            <a:r>
              <a:rPr sz="2000" dirty="0">
                <a:solidFill>
                  <a:srgbClr val="143879"/>
                </a:solidFill>
                <a:latin typeface="Arial"/>
                <a:cs typeface="Arial"/>
              </a:rPr>
              <a:t>(866)</a:t>
            </a:r>
            <a:r>
              <a:rPr sz="2000" spc="-55" dirty="0">
                <a:solidFill>
                  <a:srgbClr val="143879"/>
                </a:solidFill>
                <a:latin typeface="Arial"/>
                <a:cs typeface="Arial"/>
              </a:rPr>
              <a:t> </a:t>
            </a:r>
            <a:r>
              <a:rPr sz="2000" dirty="0">
                <a:solidFill>
                  <a:srgbClr val="143879"/>
                </a:solidFill>
                <a:latin typeface="Arial"/>
                <a:cs typeface="Arial"/>
              </a:rPr>
              <a:t>336-8435;</a:t>
            </a:r>
            <a:r>
              <a:rPr sz="2000" spc="-60" dirty="0">
                <a:solidFill>
                  <a:srgbClr val="143879"/>
                </a:solidFill>
                <a:latin typeface="Arial"/>
                <a:cs typeface="Arial"/>
              </a:rPr>
              <a:t> </a:t>
            </a:r>
            <a:r>
              <a:rPr sz="2000" dirty="0">
                <a:solidFill>
                  <a:srgbClr val="143879"/>
                </a:solidFill>
                <a:latin typeface="Arial"/>
                <a:cs typeface="Arial"/>
              </a:rPr>
              <a:t>Ext.</a:t>
            </a:r>
            <a:r>
              <a:rPr sz="2000" spc="-25" dirty="0">
                <a:solidFill>
                  <a:srgbClr val="143879"/>
                </a:solidFill>
                <a:latin typeface="Arial"/>
                <a:cs typeface="Arial"/>
              </a:rPr>
              <a:t> </a:t>
            </a:r>
            <a:r>
              <a:rPr lang="en-US" sz="2000" spc="-20" dirty="0">
                <a:solidFill>
                  <a:srgbClr val="143879"/>
                </a:solidFill>
                <a:latin typeface="Arial"/>
                <a:cs typeface="Arial"/>
              </a:rPr>
              <a:t>4425</a:t>
            </a:r>
            <a:endParaRPr sz="2000" dirty="0">
              <a:latin typeface="Arial"/>
              <a:cs typeface="Arial"/>
            </a:endParaRPr>
          </a:p>
        </p:txBody>
      </p:sp>
      <p:sp>
        <p:nvSpPr>
          <p:cNvPr id="3" name="object 3"/>
          <p:cNvSpPr txBox="1"/>
          <p:nvPr/>
        </p:nvSpPr>
        <p:spPr>
          <a:xfrm>
            <a:off x="2749294" y="2894077"/>
            <a:ext cx="7719059" cy="1260600"/>
          </a:xfrm>
          <a:prstGeom prst="rect">
            <a:avLst/>
          </a:prstGeom>
          <a:ln w="9017">
            <a:solidFill>
              <a:srgbClr val="A6A6A6"/>
            </a:solidFill>
          </a:ln>
        </p:spPr>
        <p:txBody>
          <a:bodyPr vert="horz" wrap="square" lIns="0" tIns="29209" rIns="0" bIns="0" rtlCol="0">
            <a:spAutoFit/>
          </a:bodyPr>
          <a:lstStyle/>
          <a:p>
            <a:pPr marL="470534" marR="5113020" indent="-286385">
              <a:lnSpc>
                <a:spcPct val="100000"/>
              </a:lnSpc>
              <a:spcBef>
                <a:spcPts val="229"/>
              </a:spcBef>
            </a:pPr>
            <a:r>
              <a:rPr sz="2000" dirty="0">
                <a:solidFill>
                  <a:srgbClr val="143879"/>
                </a:solidFill>
                <a:latin typeface="Arial"/>
                <a:cs typeface="Arial"/>
              </a:rPr>
              <a:t>2.</a:t>
            </a:r>
            <a:r>
              <a:rPr sz="2000" spc="-25" dirty="0">
                <a:solidFill>
                  <a:srgbClr val="143879"/>
                </a:solidFill>
                <a:latin typeface="Arial"/>
                <a:cs typeface="Arial"/>
              </a:rPr>
              <a:t> </a:t>
            </a:r>
            <a:r>
              <a:rPr lang="en-US" sz="2000" dirty="0">
                <a:solidFill>
                  <a:srgbClr val="143879"/>
                </a:solidFill>
                <a:latin typeface="Arial"/>
                <a:cs typeface="Arial"/>
              </a:rPr>
              <a:t>Robert Lopes</a:t>
            </a:r>
            <a:r>
              <a:rPr sz="2000" dirty="0">
                <a:solidFill>
                  <a:srgbClr val="143879"/>
                </a:solidFill>
                <a:latin typeface="Arial"/>
                <a:cs typeface="Arial"/>
              </a:rPr>
              <a:t>,</a:t>
            </a:r>
            <a:r>
              <a:rPr sz="2000" spc="-40" dirty="0">
                <a:solidFill>
                  <a:srgbClr val="143879"/>
                </a:solidFill>
                <a:latin typeface="Arial"/>
                <a:cs typeface="Arial"/>
              </a:rPr>
              <a:t> </a:t>
            </a:r>
            <a:r>
              <a:rPr sz="2000" spc="-25" dirty="0">
                <a:solidFill>
                  <a:srgbClr val="143879"/>
                </a:solidFill>
                <a:latin typeface="Arial"/>
                <a:cs typeface="Arial"/>
              </a:rPr>
              <a:t>PE </a:t>
            </a:r>
            <a:r>
              <a:rPr sz="2000" dirty="0">
                <a:solidFill>
                  <a:srgbClr val="143879"/>
                </a:solidFill>
                <a:latin typeface="Arial"/>
                <a:cs typeface="Arial"/>
              </a:rPr>
              <a:t>FDOT</a:t>
            </a:r>
            <a:r>
              <a:rPr sz="2000" spc="-60" dirty="0">
                <a:solidFill>
                  <a:srgbClr val="143879"/>
                </a:solidFill>
                <a:latin typeface="Arial"/>
                <a:cs typeface="Arial"/>
              </a:rPr>
              <a:t> </a:t>
            </a:r>
            <a:r>
              <a:rPr sz="2000" dirty="0">
                <a:solidFill>
                  <a:srgbClr val="143879"/>
                </a:solidFill>
                <a:latin typeface="Arial"/>
                <a:cs typeface="Arial"/>
              </a:rPr>
              <a:t>District</a:t>
            </a:r>
            <a:r>
              <a:rPr sz="2000" spc="-30" dirty="0">
                <a:solidFill>
                  <a:srgbClr val="143879"/>
                </a:solidFill>
                <a:latin typeface="Arial"/>
                <a:cs typeface="Arial"/>
              </a:rPr>
              <a:t> </a:t>
            </a:r>
            <a:r>
              <a:rPr sz="2000" spc="-20" dirty="0">
                <a:solidFill>
                  <a:srgbClr val="143879"/>
                </a:solidFill>
                <a:latin typeface="Arial"/>
                <a:cs typeface="Arial"/>
              </a:rPr>
              <a:t>Four</a:t>
            </a:r>
            <a:endParaRPr sz="2000" dirty="0">
              <a:latin typeface="Arial"/>
              <a:cs typeface="Arial"/>
            </a:endParaRPr>
          </a:p>
          <a:p>
            <a:pPr marL="470534" marR="3390265">
              <a:lnSpc>
                <a:spcPct val="100000"/>
              </a:lnSpc>
            </a:pPr>
            <a:r>
              <a:rPr sz="2000" dirty="0">
                <a:solidFill>
                  <a:srgbClr val="143879"/>
                </a:solidFill>
                <a:latin typeface="Arial"/>
                <a:cs typeface="Arial"/>
              </a:rPr>
              <a:t>3400</a:t>
            </a:r>
            <a:r>
              <a:rPr sz="2000" spc="-25" dirty="0">
                <a:solidFill>
                  <a:srgbClr val="143879"/>
                </a:solidFill>
                <a:latin typeface="Arial"/>
                <a:cs typeface="Arial"/>
              </a:rPr>
              <a:t> </a:t>
            </a:r>
            <a:r>
              <a:rPr sz="2000" dirty="0">
                <a:solidFill>
                  <a:srgbClr val="143879"/>
                </a:solidFill>
                <a:latin typeface="Arial"/>
                <a:cs typeface="Arial"/>
              </a:rPr>
              <a:t>West</a:t>
            </a:r>
            <a:r>
              <a:rPr sz="2000" spc="-45" dirty="0">
                <a:solidFill>
                  <a:srgbClr val="143879"/>
                </a:solidFill>
                <a:latin typeface="Arial"/>
                <a:cs typeface="Arial"/>
              </a:rPr>
              <a:t> </a:t>
            </a:r>
            <a:r>
              <a:rPr sz="2000" dirty="0">
                <a:solidFill>
                  <a:srgbClr val="143879"/>
                </a:solidFill>
                <a:latin typeface="Arial"/>
                <a:cs typeface="Arial"/>
              </a:rPr>
              <a:t>Commercial</a:t>
            </a:r>
            <a:r>
              <a:rPr sz="2000" spc="-40" dirty="0">
                <a:solidFill>
                  <a:srgbClr val="143879"/>
                </a:solidFill>
                <a:latin typeface="Arial"/>
                <a:cs typeface="Arial"/>
              </a:rPr>
              <a:t> </a:t>
            </a:r>
            <a:r>
              <a:rPr sz="2000" spc="-10" dirty="0">
                <a:solidFill>
                  <a:srgbClr val="143879"/>
                </a:solidFill>
                <a:latin typeface="Arial"/>
                <a:cs typeface="Arial"/>
              </a:rPr>
              <a:t>Boulevard </a:t>
            </a:r>
            <a:r>
              <a:rPr sz="2000" dirty="0">
                <a:solidFill>
                  <a:srgbClr val="143879"/>
                </a:solidFill>
                <a:latin typeface="Arial"/>
                <a:cs typeface="Arial"/>
              </a:rPr>
              <a:t>Fort</a:t>
            </a:r>
            <a:r>
              <a:rPr sz="2000" spc="-25" dirty="0">
                <a:solidFill>
                  <a:srgbClr val="143879"/>
                </a:solidFill>
                <a:latin typeface="Arial"/>
                <a:cs typeface="Arial"/>
              </a:rPr>
              <a:t> </a:t>
            </a:r>
            <a:r>
              <a:rPr sz="2000" dirty="0">
                <a:solidFill>
                  <a:srgbClr val="143879"/>
                </a:solidFill>
                <a:latin typeface="Arial"/>
                <a:cs typeface="Arial"/>
              </a:rPr>
              <a:t>Lauderdale,</a:t>
            </a:r>
            <a:r>
              <a:rPr sz="2000" spc="-50" dirty="0">
                <a:solidFill>
                  <a:srgbClr val="143879"/>
                </a:solidFill>
                <a:latin typeface="Arial"/>
                <a:cs typeface="Arial"/>
              </a:rPr>
              <a:t> </a:t>
            </a:r>
            <a:r>
              <a:rPr sz="2000" dirty="0">
                <a:solidFill>
                  <a:srgbClr val="143879"/>
                </a:solidFill>
                <a:latin typeface="Arial"/>
                <a:cs typeface="Arial"/>
              </a:rPr>
              <a:t>FL</a:t>
            </a:r>
            <a:r>
              <a:rPr sz="2000" spc="-85" dirty="0">
                <a:solidFill>
                  <a:srgbClr val="143879"/>
                </a:solidFill>
                <a:latin typeface="Arial"/>
                <a:cs typeface="Arial"/>
              </a:rPr>
              <a:t> </a:t>
            </a:r>
            <a:r>
              <a:rPr sz="2000" spc="-10" dirty="0">
                <a:solidFill>
                  <a:srgbClr val="143879"/>
                </a:solidFill>
                <a:latin typeface="Arial"/>
                <a:cs typeface="Arial"/>
              </a:rPr>
              <a:t>33309</a:t>
            </a:r>
            <a:endParaRPr sz="2000" dirty="0">
              <a:latin typeface="Arial"/>
              <a:cs typeface="Arial"/>
            </a:endParaRPr>
          </a:p>
        </p:txBody>
      </p:sp>
      <p:sp>
        <p:nvSpPr>
          <p:cNvPr id="4" name="object 4"/>
          <p:cNvSpPr txBox="1"/>
          <p:nvPr/>
        </p:nvSpPr>
        <p:spPr>
          <a:xfrm>
            <a:off x="2749294" y="1994916"/>
            <a:ext cx="7719059" cy="532838"/>
          </a:xfrm>
          <a:prstGeom prst="rect">
            <a:avLst/>
          </a:prstGeom>
          <a:ln w="9017">
            <a:solidFill>
              <a:srgbClr val="A6A6A6"/>
            </a:solidFill>
          </a:ln>
        </p:spPr>
        <p:txBody>
          <a:bodyPr vert="horz" wrap="square" lIns="0" tIns="222885" rIns="0" bIns="0" rtlCol="0">
            <a:spAutoFit/>
          </a:bodyPr>
          <a:lstStyle/>
          <a:p>
            <a:pPr marL="184150">
              <a:lnSpc>
                <a:spcPct val="100000"/>
              </a:lnSpc>
              <a:spcBef>
                <a:spcPts val="1755"/>
              </a:spcBef>
            </a:pPr>
            <a:r>
              <a:rPr sz="2000" dirty="0">
                <a:solidFill>
                  <a:srgbClr val="143879"/>
                </a:solidFill>
                <a:latin typeface="Arial"/>
                <a:cs typeface="Arial"/>
              </a:rPr>
              <a:t>1.</a:t>
            </a:r>
            <a:r>
              <a:rPr sz="2000" spc="-25" dirty="0">
                <a:solidFill>
                  <a:srgbClr val="143879"/>
                </a:solidFill>
                <a:latin typeface="Arial"/>
                <a:cs typeface="Arial"/>
              </a:rPr>
              <a:t> </a:t>
            </a:r>
            <a:r>
              <a:rPr lang="en-US" sz="2000" spc="-10" dirty="0">
                <a:solidFill>
                  <a:srgbClr val="143879"/>
                </a:solidFill>
                <a:latin typeface="Arial"/>
                <a:cs typeface="Arial"/>
                <a:hlinkClick r:id="rId5"/>
              </a:rPr>
              <a:t>Robert.Lopes</a:t>
            </a:r>
            <a:r>
              <a:rPr sz="2000" spc="-10" dirty="0">
                <a:solidFill>
                  <a:srgbClr val="143879"/>
                </a:solidFill>
                <a:latin typeface="Arial"/>
                <a:cs typeface="Arial"/>
                <a:hlinkClick r:id="rId5"/>
              </a:rPr>
              <a:t>@dot.state.fl.us</a:t>
            </a:r>
            <a:endParaRPr sz="2000" dirty="0">
              <a:latin typeface="Arial"/>
              <a:cs typeface="Arial"/>
            </a:endParaRPr>
          </a:p>
        </p:txBody>
      </p:sp>
      <p:pic>
        <p:nvPicPr>
          <p:cNvPr id="5" name="object 5"/>
          <p:cNvPicPr/>
          <p:nvPr/>
        </p:nvPicPr>
        <p:blipFill>
          <a:blip r:embed="rId6" cstate="print"/>
          <a:stretch>
            <a:fillRect/>
          </a:stretch>
        </p:blipFill>
        <p:spPr>
          <a:xfrm>
            <a:off x="9125584" y="2900299"/>
            <a:ext cx="1037717" cy="940180"/>
          </a:xfrm>
          <a:prstGeom prst="rect">
            <a:avLst/>
          </a:prstGeom>
        </p:spPr>
      </p:pic>
      <p:pic>
        <p:nvPicPr>
          <p:cNvPr id="6" name="object 6"/>
          <p:cNvPicPr/>
          <p:nvPr/>
        </p:nvPicPr>
        <p:blipFill>
          <a:blip r:embed="rId7" cstate="print"/>
          <a:stretch>
            <a:fillRect/>
          </a:stretch>
        </p:blipFill>
        <p:spPr>
          <a:xfrm>
            <a:off x="9233789" y="2028447"/>
            <a:ext cx="845817" cy="768092"/>
          </a:xfrm>
          <a:prstGeom prst="rect">
            <a:avLst/>
          </a:prstGeom>
        </p:spPr>
      </p:pic>
      <p:pic>
        <p:nvPicPr>
          <p:cNvPr id="7" name="object 7"/>
          <p:cNvPicPr/>
          <p:nvPr/>
        </p:nvPicPr>
        <p:blipFill>
          <a:blip r:embed="rId8" cstate="print"/>
          <a:stretch>
            <a:fillRect/>
          </a:stretch>
        </p:blipFill>
        <p:spPr>
          <a:xfrm>
            <a:off x="9124188" y="4415157"/>
            <a:ext cx="854963" cy="774189"/>
          </a:xfrm>
          <a:prstGeom prst="rect">
            <a:avLst/>
          </a:prstGeom>
        </p:spPr>
      </p:pic>
      <p:sp>
        <p:nvSpPr>
          <p:cNvPr id="8" name="object 8"/>
          <p:cNvSpPr txBox="1"/>
          <p:nvPr/>
        </p:nvSpPr>
        <p:spPr>
          <a:xfrm>
            <a:off x="3558032" y="5600320"/>
            <a:ext cx="6074410" cy="662305"/>
          </a:xfrm>
          <a:prstGeom prst="rect">
            <a:avLst/>
          </a:prstGeom>
        </p:spPr>
        <p:txBody>
          <a:bodyPr vert="horz" wrap="square" lIns="0" tIns="12065" rIns="0" bIns="0" rtlCol="0">
            <a:spAutoFit/>
          </a:bodyPr>
          <a:lstStyle/>
          <a:p>
            <a:pPr marR="5080" algn="r">
              <a:lnSpc>
                <a:spcPts val="2510"/>
              </a:lnSpc>
              <a:spcBef>
                <a:spcPts val="95"/>
              </a:spcBef>
            </a:pPr>
            <a:r>
              <a:rPr sz="2200" b="1" i="1" dirty="0">
                <a:solidFill>
                  <a:srgbClr val="143879"/>
                </a:solidFill>
                <a:latin typeface="Arial"/>
                <a:cs typeface="Arial"/>
              </a:rPr>
              <a:t>To</a:t>
            </a:r>
            <a:r>
              <a:rPr sz="2200" b="1" i="1" spc="-70" dirty="0">
                <a:solidFill>
                  <a:srgbClr val="143879"/>
                </a:solidFill>
                <a:latin typeface="Arial"/>
                <a:cs typeface="Arial"/>
              </a:rPr>
              <a:t> </a:t>
            </a:r>
            <a:r>
              <a:rPr sz="2200" b="1" i="1" dirty="0">
                <a:solidFill>
                  <a:srgbClr val="143879"/>
                </a:solidFill>
                <a:latin typeface="Arial"/>
                <a:cs typeface="Arial"/>
              </a:rPr>
              <a:t>download</a:t>
            </a:r>
            <a:r>
              <a:rPr sz="2200" b="1" i="1" spc="-35" dirty="0">
                <a:solidFill>
                  <a:srgbClr val="143879"/>
                </a:solidFill>
                <a:latin typeface="Arial"/>
                <a:cs typeface="Arial"/>
              </a:rPr>
              <a:t> </a:t>
            </a:r>
            <a:r>
              <a:rPr sz="2200" b="1" i="1" dirty="0">
                <a:solidFill>
                  <a:srgbClr val="143879"/>
                </a:solidFill>
                <a:latin typeface="Arial"/>
                <a:cs typeface="Arial"/>
              </a:rPr>
              <a:t>presentation</a:t>
            </a:r>
            <a:r>
              <a:rPr sz="2200" b="1" i="1" spc="-40" dirty="0">
                <a:solidFill>
                  <a:srgbClr val="143879"/>
                </a:solidFill>
                <a:latin typeface="Arial"/>
                <a:cs typeface="Arial"/>
              </a:rPr>
              <a:t> </a:t>
            </a:r>
            <a:r>
              <a:rPr sz="2200" b="1" i="1" dirty="0">
                <a:solidFill>
                  <a:srgbClr val="143879"/>
                </a:solidFill>
                <a:latin typeface="Arial"/>
                <a:cs typeface="Arial"/>
              </a:rPr>
              <a:t>slides,</a:t>
            </a:r>
            <a:r>
              <a:rPr sz="2200" b="1" i="1" spc="-65" dirty="0">
                <a:solidFill>
                  <a:srgbClr val="143879"/>
                </a:solidFill>
                <a:latin typeface="Arial"/>
                <a:cs typeface="Arial"/>
              </a:rPr>
              <a:t> </a:t>
            </a:r>
            <a:r>
              <a:rPr sz="2200" b="1" i="1" dirty="0">
                <a:solidFill>
                  <a:srgbClr val="143879"/>
                </a:solidFill>
                <a:latin typeface="Arial"/>
                <a:cs typeface="Arial"/>
              </a:rPr>
              <a:t>use</a:t>
            </a:r>
            <a:r>
              <a:rPr sz="2200" b="1" i="1" spc="-75" dirty="0">
                <a:solidFill>
                  <a:srgbClr val="143879"/>
                </a:solidFill>
                <a:latin typeface="Arial"/>
                <a:cs typeface="Arial"/>
              </a:rPr>
              <a:t> </a:t>
            </a:r>
            <a:r>
              <a:rPr sz="2200" b="1" i="1" dirty="0">
                <a:solidFill>
                  <a:srgbClr val="143879"/>
                </a:solidFill>
                <a:latin typeface="Arial"/>
                <a:cs typeface="Arial"/>
              </a:rPr>
              <a:t>the</a:t>
            </a:r>
            <a:r>
              <a:rPr sz="2200" b="1" i="1" spc="-60" dirty="0">
                <a:solidFill>
                  <a:srgbClr val="143879"/>
                </a:solidFill>
                <a:latin typeface="Arial"/>
                <a:cs typeface="Arial"/>
              </a:rPr>
              <a:t> </a:t>
            </a:r>
            <a:r>
              <a:rPr sz="2200" b="1" i="1" spc="-20" dirty="0">
                <a:solidFill>
                  <a:srgbClr val="143879"/>
                </a:solidFill>
                <a:latin typeface="Arial"/>
                <a:cs typeface="Arial"/>
              </a:rPr>
              <a:t>link</a:t>
            </a:r>
            <a:endParaRPr sz="2200" dirty="0">
              <a:latin typeface="Arial"/>
              <a:cs typeface="Arial"/>
            </a:endParaRPr>
          </a:p>
          <a:p>
            <a:pPr marR="7620" algn="r">
              <a:lnSpc>
                <a:spcPts val="2505"/>
              </a:lnSpc>
            </a:pPr>
            <a:r>
              <a:rPr sz="2200" b="1" i="1" dirty="0">
                <a:solidFill>
                  <a:srgbClr val="143879"/>
                </a:solidFill>
                <a:latin typeface="Arial"/>
                <a:cs typeface="Arial"/>
              </a:rPr>
              <a:t>and/or</a:t>
            </a:r>
            <a:r>
              <a:rPr sz="2200" b="1" i="1" spc="-45" dirty="0">
                <a:solidFill>
                  <a:srgbClr val="143879"/>
                </a:solidFill>
                <a:latin typeface="Arial"/>
                <a:cs typeface="Arial"/>
              </a:rPr>
              <a:t> </a:t>
            </a:r>
            <a:r>
              <a:rPr sz="2200" b="1" i="1" dirty="0">
                <a:solidFill>
                  <a:srgbClr val="143879"/>
                </a:solidFill>
                <a:latin typeface="Arial"/>
                <a:cs typeface="Arial"/>
              </a:rPr>
              <a:t>scan</a:t>
            </a:r>
            <a:r>
              <a:rPr sz="2200" b="1" i="1" spc="-30" dirty="0">
                <a:solidFill>
                  <a:srgbClr val="143879"/>
                </a:solidFill>
                <a:latin typeface="Arial"/>
                <a:cs typeface="Arial"/>
              </a:rPr>
              <a:t> </a:t>
            </a:r>
            <a:r>
              <a:rPr sz="2200" b="1" i="1" dirty="0">
                <a:solidFill>
                  <a:srgbClr val="143879"/>
                </a:solidFill>
                <a:latin typeface="Arial"/>
                <a:cs typeface="Arial"/>
              </a:rPr>
              <a:t>the</a:t>
            </a:r>
            <a:r>
              <a:rPr sz="2200" b="1" i="1" spc="-35" dirty="0">
                <a:solidFill>
                  <a:srgbClr val="143879"/>
                </a:solidFill>
                <a:latin typeface="Arial"/>
                <a:cs typeface="Arial"/>
              </a:rPr>
              <a:t> </a:t>
            </a:r>
            <a:r>
              <a:rPr sz="2200" b="1" i="1" dirty="0">
                <a:solidFill>
                  <a:srgbClr val="143879"/>
                </a:solidFill>
                <a:latin typeface="Arial"/>
                <a:cs typeface="Arial"/>
              </a:rPr>
              <a:t>QR</a:t>
            </a:r>
            <a:r>
              <a:rPr sz="2200" b="1" i="1" spc="-40" dirty="0">
                <a:solidFill>
                  <a:srgbClr val="143879"/>
                </a:solidFill>
                <a:latin typeface="Arial"/>
                <a:cs typeface="Arial"/>
              </a:rPr>
              <a:t> </a:t>
            </a:r>
            <a:r>
              <a:rPr sz="2200" b="1" i="1" spc="-10" dirty="0">
                <a:solidFill>
                  <a:srgbClr val="143879"/>
                </a:solidFill>
                <a:latin typeface="Arial"/>
                <a:cs typeface="Arial"/>
              </a:rPr>
              <a:t>code.</a:t>
            </a:r>
            <a:endParaRPr sz="2200" dirty="0">
              <a:latin typeface="Arial"/>
              <a:cs typeface="Arial"/>
            </a:endParaRPr>
          </a:p>
        </p:txBody>
      </p:sp>
      <p:sp>
        <p:nvSpPr>
          <p:cNvPr id="9" name="object 9"/>
          <p:cNvSpPr txBox="1">
            <a:spLocks noGrp="1"/>
          </p:cNvSpPr>
          <p:nvPr>
            <p:ph type="title"/>
          </p:nvPr>
        </p:nvSpPr>
        <p:spPr>
          <a:prstGeom prst="rect">
            <a:avLst/>
          </a:prstGeom>
        </p:spPr>
        <p:txBody>
          <a:bodyPr vert="horz" wrap="square" lIns="0" tIns="137032" rIns="0" bIns="0" rtlCol="0">
            <a:spAutoFit/>
          </a:bodyPr>
          <a:lstStyle/>
          <a:p>
            <a:pPr marL="3004185">
              <a:lnSpc>
                <a:spcPct val="100000"/>
              </a:lnSpc>
              <a:spcBef>
                <a:spcPts val="95"/>
              </a:spcBef>
            </a:pPr>
            <a:r>
              <a:rPr dirty="0"/>
              <a:t>Contact</a:t>
            </a:r>
            <a:r>
              <a:rPr spc="-165" dirty="0"/>
              <a:t> </a:t>
            </a:r>
            <a:r>
              <a:rPr spc="-10" dirty="0"/>
              <a:t>Information</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48260">
              <a:lnSpc>
                <a:spcPct val="100000"/>
              </a:lnSpc>
            </a:pPr>
            <a:fld id="{81D60167-4931-47E6-BA6A-407CBD079E47}" type="slidenum">
              <a:rPr spc="-25" dirty="0"/>
              <a:t>30</a:t>
            </a:fld>
            <a:endParaRPr spc="-25" dirty="0"/>
          </a:p>
        </p:txBody>
      </p:sp>
      <p:sp>
        <p:nvSpPr>
          <p:cNvPr id="10" name="object 10"/>
          <p:cNvSpPr txBox="1"/>
          <p:nvPr/>
        </p:nvSpPr>
        <p:spPr>
          <a:xfrm>
            <a:off x="2749294" y="1330578"/>
            <a:ext cx="7719059" cy="403956"/>
          </a:xfrm>
          <a:prstGeom prst="rect">
            <a:avLst/>
          </a:prstGeom>
          <a:solidFill>
            <a:srgbClr val="143879"/>
          </a:solidFill>
          <a:ln w="9017">
            <a:solidFill>
              <a:srgbClr val="A6A6A6"/>
            </a:solidFill>
          </a:ln>
        </p:spPr>
        <p:txBody>
          <a:bodyPr vert="horz" wrap="square" lIns="0" tIns="110489" rIns="0" bIns="0" rtlCol="0">
            <a:spAutoFit/>
          </a:bodyPr>
          <a:lstStyle/>
          <a:p>
            <a:pPr marL="537210">
              <a:lnSpc>
                <a:spcPct val="100000"/>
              </a:lnSpc>
              <a:spcBef>
                <a:spcPts val="869"/>
              </a:spcBef>
            </a:pPr>
            <a:r>
              <a:rPr sz="1900" dirty="0">
                <a:solidFill>
                  <a:srgbClr val="FFFFFF"/>
                </a:solidFill>
                <a:latin typeface="Arial"/>
                <a:cs typeface="Arial"/>
              </a:rPr>
              <a:t>Please</a:t>
            </a:r>
            <a:r>
              <a:rPr sz="1900" spc="-40" dirty="0">
                <a:solidFill>
                  <a:srgbClr val="FFFFFF"/>
                </a:solidFill>
                <a:latin typeface="Arial"/>
                <a:cs typeface="Arial"/>
              </a:rPr>
              <a:t> </a:t>
            </a:r>
            <a:r>
              <a:rPr sz="1900" dirty="0">
                <a:solidFill>
                  <a:srgbClr val="FFFFFF"/>
                </a:solidFill>
                <a:latin typeface="Arial"/>
                <a:cs typeface="Arial"/>
              </a:rPr>
              <a:t>Contact</a:t>
            </a:r>
            <a:r>
              <a:rPr sz="1900" spc="-45" dirty="0">
                <a:solidFill>
                  <a:srgbClr val="FFFFFF"/>
                </a:solidFill>
                <a:latin typeface="Arial"/>
                <a:cs typeface="Arial"/>
              </a:rPr>
              <a:t> </a:t>
            </a:r>
            <a:r>
              <a:rPr lang="en-US" sz="1900" dirty="0">
                <a:solidFill>
                  <a:srgbClr val="FFFFFF"/>
                </a:solidFill>
                <a:latin typeface="Arial"/>
                <a:cs typeface="Arial"/>
              </a:rPr>
              <a:t>Mr</a:t>
            </a:r>
            <a:r>
              <a:rPr sz="1900" dirty="0">
                <a:solidFill>
                  <a:srgbClr val="FFFFFF"/>
                </a:solidFill>
                <a:latin typeface="Arial"/>
                <a:cs typeface="Arial"/>
              </a:rPr>
              <a:t>.</a:t>
            </a:r>
            <a:r>
              <a:rPr sz="1900" spc="-65" dirty="0">
                <a:solidFill>
                  <a:srgbClr val="FFFFFF"/>
                </a:solidFill>
                <a:latin typeface="Arial"/>
                <a:cs typeface="Arial"/>
              </a:rPr>
              <a:t> </a:t>
            </a:r>
            <a:r>
              <a:rPr lang="en-US" sz="1900" dirty="0">
                <a:solidFill>
                  <a:srgbClr val="FFFFFF"/>
                </a:solidFill>
                <a:latin typeface="Arial"/>
                <a:cs typeface="Arial"/>
              </a:rPr>
              <a:t>Robert Lopes</a:t>
            </a:r>
            <a:r>
              <a:rPr sz="1900" dirty="0">
                <a:solidFill>
                  <a:srgbClr val="FFFFFF"/>
                </a:solidFill>
                <a:latin typeface="Arial"/>
                <a:cs typeface="Arial"/>
              </a:rPr>
              <a:t>,</a:t>
            </a:r>
            <a:r>
              <a:rPr sz="1900" spc="-50" dirty="0">
                <a:solidFill>
                  <a:srgbClr val="FFFFFF"/>
                </a:solidFill>
                <a:latin typeface="Arial"/>
                <a:cs typeface="Arial"/>
              </a:rPr>
              <a:t> </a:t>
            </a:r>
            <a:r>
              <a:rPr sz="1900" dirty="0">
                <a:solidFill>
                  <a:srgbClr val="FFFFFF"/>
                </a:solidFill>
                <a:latin typeface="Arial"/>
                <a:cs typeface="Arial"/>
              </a:rPr>
              <a:t>PE,</a:t>
            </a:r>
            <a:r>
              <a:rPr sz="1900" spc="-65" dirty="0">
                <a:solidFill>
                  <a:srgbClr val="FFFFFF"/>
                </a:solidFill>
                <a:latin typeface="Arial"/>
                <a:cs typeface="Arial"/>
              </a:rPr>
              <a:t> </a:t>
            </a:r>
            <a:r>
              <a:rPr sz="1900" dirty="0">
                <a:solidFill>
                  <a:srgbClr val="FFFFFF"/>
                </a:solidFill>
                <a:latin typeface="Arial"/>
                <a:cs typeface="Arial"/>
              </a:rPr>
              <a:t>FDOT</a:t>
            </a:r>
            <a:r>
              <a:rPr sz="1900" spc="-95" dirty="0">
                <a:solidFill>
                  <a:srgbClr val="FFFFFF"/>
                </a:solidFill>
                <a:latin typeface="Arial"/>
                <a:cs typeface="Arial"/>
              </a:rPr>
              <a:t> </a:t>
            </a:r>
            <a:r>
              <a:rPr sz="1900" dirty="0">
                <a:solidFill>
                  <a:srgbClr val="FFFFFF"/>
                </a:solidFill>
                <a:latin typeface="Arial"/>
                <a:cs typeface="Arial"/>
              </a:rPr>
              <a:t>Project</a:t>
            </a:r>
            <a:r>
              <a:rPr sz="1900" spc="-40" dirty="0">
                <a:solidFill>
                  <a:srgbClr val="FFFFFF"/>
                </a:solidFill>
                <a:latin typeface="Arial"/>
                <a:cs typeface="Arial"/>
              </a:rPr>
              <a:t> </a:t>
            </a:r>
            <a:r>
              <a:rPr sz="1900" spc="-10" dirty="0">
                <a:solidFill>
                  <a:srgbClr val="FFFFFF"/>
                </a:solidFill>
                <a:latin typeface="Arial"/>
                <a:cs typeface="Arial"/>
              </a:rPr>
              <a:t>Manager</a:t>
            </a:r>
            <a:endParaRPr sz="1900" dirty="0">
              <a:latin typeface="Arial"/>
              <a:cs typeface="Arial"/>
            </a:endParaRPr>
          </a:p>
        </p:txBody>
      </p:sp>
      <p:pic>
        <p:nvPicPr>
          <p:cNvPr id="15" name="Picture 14" descr="A qr code on a white background&#10;&#10;Description automatically generated">
            <a:extLst>
              <a:ext uri="{FF2B5EF4-FFF2-40B4-BE49-F238E27FC236}">
                <a16:creationId xmlns:a16="http://schemas.microsoft.com/office/drawing/2014/main" id="{6D0F6B84-9EEB-5578-E075-CB0F59D571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87000" y="5189346"/>
            <a:ext cx="1531459" cy="1531459"/>
          </a:xfrm>
          <a:prstGeom prst="rect">
            <a:avLst/>
          </a:prstGeom>
        </p:spPr>
      </p:pic>
      <p:pic>
        <p:nvPicPr>
          <p:cNvPr id="11" name="Slide 31">
            <a:hlinkClick r:id="" action="ppaction://media"/>
            <a:extLst>
              <a:ext uri="{FF2B5EF4-FFF2-40B4-BE49-F238E27FC236}">
                <a16:creationId xmlns:a16="http://schemas.microsoft.com/office/drawing/2014/main" id="{88AB87CE-9678-6E0D-45CD-323313EF9850}"/>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10"/>
          <a:stretch>
            <a:fillRect/>
          </a:stretch>
        </p:blipFill>
        <p:spPr>
          <a:xfrm>
            <a:off x="228600" y="59550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83110" cy="6845934"/>
            <a:chOff x="0" y="0"/>
            <a:chExt cx="12183110" cy="6845934"/>
          </a:xfrm>
        </p:grpSpPr>
        <p:pic>
          <p:nvPicPr>
            <p:cNvPr id="3" name="object 3"/>
            <p:cNvPicPr/>
            <p:nvPr/>
          </p:nvPicPr>
          <p:blipFill>
            <a:blip r:embed="rId5" cstate="print"/>
            <a:stretch>
              <a:fillRect/>
            </a:stretch>
          </p:blipFill>
          <p:spPr>
            <a:xfrm>
              <a:off x="0" y="0"/>
              <a:ext cx="12182856" cy="6845300"/>
            </a:xfrm>
            <a:prstGeom prst="rect">
              <a:avLst/>
            </a:prstGeom>
          </p:spPr>
        </p:pic>
        <p:sp>
          <p:nvSpPr>
            <p:cNvPr id="4" name="object 4"/>
            <p:cNvSpPr/>
            <p:nvPr/>
          </p:nvSpPr>
          <p:spPr>
            <a:xfrm>
              <a:off x="0" y="0"/>
              <a:ext cx="6091555" cy="6845934"/>
            </a:xfrm>
            <a:custGeom>
              <a:avLst/>
              <a:gdLst/>
              <a:ahLst/>
              <a:cxnLst/>
              <a:rect l="l" t="t" r="r" b="b"/>
              <a:pathLst>
                <a:path w="6091555" h="6845934">
                  <a:moveTo>
                    <a:pt x="6091428" y="0"/>
                  </a:moveTo>
                  <a:lnTo>
                    <a:pt x="0" y="0"/>
                  </a:lnTo>
                  <a:lnTo>
                    <a:pt x="0" y="6845681"/>
                  </a:lnTo>
                  <a:lnTo>
                    <a:pt x="6091428" y="6845681"/>
                  </a:lnTo>
                  <a:lnTo>
                    <a:pt x="6091428" y="0"/>
                  </a:lnTo>
                  <a:close/>
                </a:path>
              </a:pathLst>
            </a:custGeom>
            <a:solidFill>
              <a:srgbClr val="143879"/>
            </a:solidFill>
          </p:spPr>
          <p:txBody>
            <a:bodyPr wrap="square" lIns="0" tIns="0" rIns="0" bIns="0" rtlCol="0"/>
            <a:lstStyle/>
            <a:p>
              <a:endParaRPr dirty="0"/>
            </a:p>
          </p:txBody>
        </p:sp>
        <p:pic>
          <p:nvPicPr>
            <p:cNvPr id="5" name="object 5"/>
            <p:cNvPicPr/>
            <p:nvPr/>
          </p:nvPicPr>
          <p:blipFill>
            <a:blip r:embed="rId6" cstate="print"/>
            <a:stretch>
              <a:fillRect/>
            </a:stretch>
          </p:blipFill>
          <p:spPr>
            <a:xfrm>
              <a:off x="228600" y="76326"/>
              <a:ext cx="2740150" cy="1368552"/>
            </a:xfrm>
            <a:prstGeom prst="rect">
              <a:avLst/>
            </a:prstGeom>
          </p:spPr>
        </p:pic>
        <p:pic>
          <p:nvPicPr>
            <p:cNvPr id="6" name="object 6"/>
            <p:cNvPicPr/>
            <p:nvPr/>
          </p:nvPicPr>
          <p:blipFill>
            <a:blip r:embed="rId7" cstate="print"/>
            <a:stretch>
              <a:fillRect/>
            </a:stretch>
          </p:blipFill>
          <p:spPr>
            <a:xfrm>
              <a:off x="6091428" y="0"/>
              <a:ext cx="6091428" cy="6845300"/>
            </a:xfrm>
            <a:prstGeom prst="rect">
              <a:avLst/>
            </a:prstGeom>
          </p:spPr>
        </p:pic>
        <p:pic>
          <p:nvPicPr>
            <p:cNvPr id="7" name="object 7"/>
            <p:cNvPicPr/>
            <p:nvPr/>
          </p:nvPicPr>
          <p:blipFill>
            <a:blip r:embed="rId8" cstate="print"/>
            <a:stretch>
              <a:fillRect/>
            </a:stretch>
          </p:blipFill>
          <p:spPr>
            <a:xfrm>
              <a:off x="1883664" y="2161160"/>
              <a:ext cx="8633458" cy="3389247"/>
            </a:xfrm>
            <a:prstGeom prst="rect">
              <a:avLst/>
            </a:prstGeom>
          </p:spPr>
        </p:pic>
        <p:pic>
          <p:nvPicPr>
            <p:cNvPr id="8" name="object 8"/>
            <p:cNvPicPr/>
            <p:nvPr/>
          </p:nvPicPr>
          <p:blipFill>
            <a:blip r:embed="rId9" cstate="print"/>
            <a:stretch>
              <a:fillRect/>
            </a:stretch>
          </p:blipFill>
          <p:spPr>
            <a:xfrm>
              <a:off x="2217420" y="2615310"/>
              <a:ext cx="8049766" cy="2205101"/>
            </a:xfrm>
            <a:prstGeom prst="rect">
              <a:avLst/>
            </a:prstGeom>
          </p:spPr>
        </p:pic>
        <p:sp>
          <p:nvSpPr>
            <p:cNvPr id="9" name="object 9"/>
            <p:cNvSpPr/>
            <p:nvPr/>
          </p:nvSpPr>
          <p:spPr>
            <a:xfrm>
              <a:off x="1863851" y="2142744"/>
              <a:ext cx="8528685" cy="3282950"/>
            </a:xfrm>
            <a:custGeom>
              <a:avLst/>
              <a:gdLst/>
              <a:ahLst/>
              <a:cxnLst/>
              <a:rect l="l" t="t" r="r" b="b"/>
              <a:pathLst>
                <a:path w="8528685" h="3282950">
                  <a:moveTo>
                    <a:pt x="8528177" y="0"/>
                  </a:moveTo>
                  <a:lnTo>
                    <a:pt x="0" y="0"/>
                  </a:lnTo>
                  <a:lnTo>
                    <a:pt x="0" y="3282696"/>
                  </a:lnTo>
                  <a:lnTo>
                    <a:pt x="8528177" y="3282696"/>
                  </a:lnTo>
                  <a:lnTo>
                    <a:pt x="8528177" y="0"/>
                  </a:lnTo>
                  <a:close/>
                </a:path>
              </a:pathLst>
            </a:custGeom>
            <a:solidFill>
              <a:srgbClr val="FFFFFF"/>
            </a:solidFill>
          </p:spPr>
          <p:txBody>
            <a:bodyPr wrap="square" lIns="0" tIns="0" rIns="0" bIns="0" rtlCol="0"/>
            <a:lstStyle/>
            <a:p>
              <a:endParaRPr dirty="0"/>
            </a:p>
          </p:txBody>
        </p:sp>
      </p:grpSp>
      <p:sp>
        <p:nvSpPr>
          <p:cNvPr id="10" name="object 10"/>
          <p:cNvSpPr txBox="1"/>
          <p:nvPr/>
        </p:nvSpPr>
        <p:spPr>
          <a:xfrm>
            <a:off x="2370707" y="2671190"/>
            <a:ext cx="7520940" cy="2241639"/>
          </a:xfrm>
          <a:prstGeom prst="rect">
            <a:avLst/>
          </a:prstGeom>
        </p:spPr>
        <p:txBody>
          <a:bodyPr vert="horz" wrap="square" lIns="0" tIns="12700" rIns="0" bIns="0" rtlCol="0">
            <a:spAutoFit/>
          </a:bodyPr>
          <a:lstStyle/>
          <a:p>
            <a:pPr marL="12065" marR="5080" indent="1905" algn="ctr">
              <a:lnSpc>
                <a:spcPct val="100000"/>
              </a:lnSpc>
              <a:spcBef>
                <a:spcPts val="100"/>
              </a:spcBef>
            </a:pPr>
            <a:r>
              <a:rPr sz="2400" b="1" dirty="0">
                <a:solidFill>
                  <a:srgbClr val="1F4283"/>
                </a:solidFill>
                <a:latin typeface="Arial"/>
                <a:cs typeface="Arial"/>
              </a:rPr>
              <a:t>Thank</a:t>
            </a:r>
            <a:r>
              <a:rPr sz="2400" b="1" spc="-50" dirty="0">
                <a:solidFill>
                  <a:srgbClr val="1F4283"/>
                </a:solidFill>
                <a:latin typeface="Arial"/>
                <a:cs typeface="Arial"/>
              </a:rPr>
              <a:t> </a:t>
            </a:r>
            <a:r>
              <a:rPr sz="2400" b="1" dirty="0">
                <a:solidFill>
                  <a:srgbClr val="1F4283"/>
                </a:solidFill>
                <a:latin typeface="Arial"/>
                <a:cs typeface="Arial"/>
              </a:rPr>
              <a:t>you</a:t>
            </a:r>
            <a:r>
              <a:rPr sz="2400" b="1" spc="-20" dirty="0">
                <a:solidFill>
                  <a:srgbClr val="1F4283"/>
                </a:solidFill>
                <a:latin typeface="Arial"/>
                <a:cs typeface="Arial"/>
              </a:rPr>
              <a:t> </a:t>
            </a:r>
            <a:r>
              <a:rPr sz="2400" b="1" dirty="0">
                <a:solidFill>
                  <a:srgbClr val="1F4283"/>
                </a:solidFill>
                <a:latin typeface="Arial"/>
                <a:cs typeface="Arial"/>
              </a:rPr>
              <a:t>for</a:t>
            </a:r>
            <a:r>
              <a:rPr sz="2400" b="1" spc="-45" dirty="0">
                <a:solidFill>
                  <a:srgbClr val="1F4283"/>
                </a:solidFill>
                <a:latin typeface="Arial"/>
                <a:cs typeface="Arial"/>
              </a:rPr>
              <a:t> </a:t>
            </a:r>
            <a:r>
              <a:rPr sz="2400" b="1" dirty="0">
                <a:solidFill>
                  <a:srgbClr val="1F4283"/>
                </a:solidFill>
                <a:latin typeface="Arial"/>
                <a:cs typeface="Arial"/>
              </a:rPr>
              <a:t>attending</a:t>
            </a:r>
            <a:r>
              <a:rPr sz="2400" b="1" spc="-60" dirty="0">
                <a:solidFill>
                  <a:srgbClr val="1F4283"/>
                </a:solidFill>
                <a:latin typeface="Arial"/>
                <a:cs typeface="Arial"/>
              </a:rPr>
              <a:t> </a:t>
            </a:r>
            <a:r>
              <a:rPr sz="2400" b="1" dirty="0">
                <a:solidFill>
                  <a:srgbClr val="1F4283"/>
                </a:solidFill>
                <a:latin typeface="Arial"/>
                <a:cs typeface="Arial"/>
              </a:rPr>
              <a:t>today’s</a:t>
            </a:r>
            <a:r>
              <a:rPr sz="2400" b="1" spc="-20" dirty="0">
                <a:solidFill>
                  <a:srgbClr val="1F4283"/>
                </a:solidFill>
                <a:latin typeface="Arial"/>
                <a:cs typeface="Arial"/>
              </a:rPr>
              <a:t> </a:t>
            </a:r>
            <a:r>
              <a:rPr sz="2400" b="1" dirty="0">
                <a:solidFill>
                  <a:srgbClr val="1F4283"/>
                </a:solidFill>
                <a:latin typeface="Arial"/>
                <a:cs typeface="Arial"/>
              </a:rPr>
              <a:t>Public</a:t>
            </a:r>
            <a:r>
              <a:rPr sz="2400" b="1" spc="-55" dirty="0">
                <a:solidFill>
                  <a:srgbClr val="1F4283"/>
                </a:solidFill>
                <a:latin typeface="Arial"/>
                <a:cs typeface="Arial"/>
              </a:rPr>
              <a:t> </a:t>
            </a:r>
            <a:r>
              <a:rPr sz="2400" b="1" spc="-10" dirty="0">
                <a:solidFill>
                  <a:srgbClr val="1F4283"/>
                </a:solidFill>
                <a:latin typeface="Arial"/>
                <a:cs typeface="Arial"/>
              </a:rPr>
              <a:t>Information </a:t>
            </a:r>
            <a:r>
              <a:rPr sz="2400" b="1" dirty="0">
                <a:solidFill>
                  <a:srgbClr val="1F4283"/>
                </a:solidFill>
                <a:latin typeface="Arial"/>
                <a:cs typeface="Arial"/>
              </a:rPr>
              <a:t>Meeting</a:t>
            </a:r>
            <a:r>
              <a:rPr sz="2400" b="1" spc="-50" dirty="0">
                <a:solidFill>
                  <a:srgbClr val="1F4283"/>
                </a:solidFill>
                <a:latin typeface="Arial"/>
                <a:cs typeface="Arial"/>
              </a:rPr>
              <a:t> </a:t>
            </a:r>
            <a:r>
              <a:rPr sz="2400" b="1" dirty="0">
                <a:solidFill>
                  <a:srgbClr val="1F4283"/>
                </a:solidFill>
                <a:latin typeface="Arial"/>
                <a:cs typeface="Arial"/>
              </a:rPr>
              <a:t>on</a:t>
            </a:r>
            <a:r>
              <a:rPr sz="2400" b="1" spc="-25" dirty="0">
                <a:solidFill>
                  <a:srgbClr val="1F4283"/>
                </a:solidFill>
                <a:latin typeface="Arial"/>
                <a:cs typeface="Arial"/>
              </a:rPr>
              <a:t> </a:t>
            </a:r>
            <a:r>
              <a:rPr sz="2400" b="1" dirty="0">
                <a:solidFill>
                  <a:srgbClr val="1F4283"/>
                </a:solidFill>
                <a:latin typeface="Arial"/>
                <a:cs typeface="Arial"/>
              </a:rPr>
              <a:t>the</a:t>
            </a:r>
            <a:r>
              <a:rPr sz="2400" b="1" spc="-15" dirty="0">
                <a:solidFill>
                  <a:srgbClr val="1F4283"/>
                </a:solidFill>
                <a:latin typeface="Arial"/>
                <a:cs typeface="Arial"/>
              </a:rPr>
              <a:t> </a:t>
            </a:r>
            <a:r>
              <a:rPr sz="2400" b="1" dirty="0">
                <a:solidFill>
                  <a:srgbClr val="1F4283"/>
                </a:solidFill>
                <a:latin typeface="Arial"/>
                <a:cs typeface="Arial"/>
              </a:rPr>
              <a:t>State</a:t>
            </a:r>
            <a:r>
              <a:rPr sz="2400" b="1" spc="-20" dirty="0">
                <a:solidFill>
                  <a:srgbClr val="1F4283"/>
                </a:solidFill>
                <a:latin typeface="Arial"/>
                <a:cs typeface="Arial"/>
              </a:rPr>
              <a:t> </a:t>
            </a:r>
            <a:r>
              <a:rPr sz="2400" b="1" dirty="0">
                <a:solidFill>
                  <a:srgbClr val="1F4283"/>
                </a:solidFill>
                <a:latin typeface="Arial"/>
                <a:cs typeface="Arial"/>
              </a:rPr>
              <a:t>Road (SR)</a:t>
            </a:r>
            <a:r>
              <a:rPr sz="2400" b="1" spc="-15" dirty="0">
                <a:solidFill>
                  <a:srgbClr val="1F4283"/>
                </a:solidFill>
                <a:latin typeface="Arial"/>
                <a:cs typeface="Arial"/>
              </a:rPr>
              <a:t> </a:t>
            </a:r>
            <a:r>
              <a:rPr lang="en-US" sz="2400" b="1" dirty="0">
                <a:solidFill>
                  <a:srgbClr val="1F4283"/>
                </a:solidFill>
                <a:latin typeface="Arial"/>
                <a:cs typeface="Arial"/>
              </a:rPr>
              <a:t>7</a:t>
            </a:r>
            <a:r>
              <a:rPr sz="2400" b="1" dirty="0">
                <a:solidFill>
                  <a:srgbClr val="1F4283"/>
                </a:solidFill>
                <a:latin typeface="Arial"/>
                <a:cs typeface="Arial"/>
              </a:rPr>
              <a:t>/US</a:t>
            </a:r>
            <a:r>
              <a:rPr sz="2400" b="1" spc="-10" dirty="0">
                <a:solidFill>
                  <a:srgbClr val="1F4283"/>
                </a:solidFill>
                <a:latin typeface="Arial"/>
                <a:cs typeface="Arial"/>
              </a:rPr>
              <a:t> </a:t>
            </a:r>
            <a:r>
              <a:rPr lang="en-US" sz="2400" b="1" dirty="0">
                <a:solidFill>
                  <a:srgbClr val="1F4283"/>
                </a:solidFill>
                <a:latin typeface="Arial"/>
                <a:cs typeface="Arial"/>
              </a:rPr>
              <a:t>441</a:t>
            </a:r>
            <a:r>
              <a:rPr sz="2400" b="1" spc="-15" dirty="0">
                <a:solidFill>
                  <a:srgbClr val="1F4283"/>
                </a:solidFill>
                <a:latin typeface="Arial"/>
                <a:cs typeface="Arial"/>
              </a:rPr>
              <a:t> </a:t>
            </a:r>
            <a:r>
              <a:rPr sz="2400" b="1" dirty="0">
                <a:solidFill>
                  <a:srgbClr val="1F4283"/>
                </a:solidFill>
                <a:latin typeface="Arial"/>
                <a:cs typeface="Arial"/>
              </a:rPr>
              <a:t>from</a:t>
            </a:r>
            <a:r>
              <a:rPr sz="2400" b="1" spc="-15" dirty="0">
                <a:solidFill>
                  <a:srgbClr val="1F4283"/>
                </a:solidFill>
                <a:latin typeface="Arial"/>
                <a:cs typeface="Arial"/>
              </a:rPr>
              <a:t> </a:t>
            </a:r>
            <a:r>
              <a:rPr lang="en-US" sz="2400" b="1" dirty="0">
                <a:solidFill>
                  <a:srgbClr val="1F4283"/>
                </a:solidFill>
                <a:latin typeface="Arial"/>
                <a:cs typeface="Arial"/>
              </a:rPr>
              <a:t>south of Stirling Road to north of Orange Drive, and from SR 21</a:t>
            </a:r>
            <a:r>
              <a:rPr lang="en-US" sz="2400" b="1" baseline="30000" dirty="0">
                <a:solidFill>
                  <a:srgbClr val="1F4283"/>
                </a:solidFill>
                <a:latin typeface="Arial"/>
                <a:cs typeface="Arial"/>
              </a:rPr>
              <a:t>st</a:t>
            </a:r>
            <a:r>
              <a:rPr lang="en-US" sz="2400" b="1" dirty="0">
                <a:solidFill>
                  <a:srgbClr val="1F4283"/>
                </a:solidFill>
                <a:latin typeface="Arial"/>
                <a:cs typeface="Arial"/>
              </a:rPr>
              <a:t> Street to NW 3</a:t>
            </a:r>
            <a:r>
              <a:rPr lang="en-US" sz="2400" b="1" baseline="30000" dirty="0">
                <a:solidFill>
                  <a:srgbClr val="1F4283"/>
                </a:solidFill>
                <a:latin typeface="Arial"/>
                <a:cs typeface="Arial"/>
              </a:rPr>
              <a:t>rd</a:t>
            </a:r>
            <a:r>
              <a:rPr lang="en-US" sz="2400" b="1" dirty="0">
                <a:solidFill>
                  <a:srgbClr val="1F4283"/>
                </a:solidFill>
                <a:latin typeface="Arial"/>
                <a:cs typeface="Arial"/>
              </a:rPr>
              <a:t> Street </a:t>
            </a:r>
          </a:p>
          <a:p>
            <a:pPr marL="12065" marR="5080" indent="1905" algn="ctr">
              <a:lnSpc>
                <a:spcPct val="100000"/>
              </a:lnSpc>
              <a:spcBef>
                <a:spcPts val="100"/>
              </a:spcBef>
            </a:pPr>
            <a:r>
              <a:rPr sz="2400" b="1" dirty="0">
                <a:solidFill>
                  <a:srgbClr val="1F4283"/>
                </a:solidFill>
                <a:latin typeface="Arial"/>
                <a:cs typeface="Arial"/>
              </a:rPr>
              <a:t>Resurfacing,</a:t>
            </a:r>
            <a:r>
              <a:rPr sz="2400" b="1" spc="-25" dirty="0">
                <a:solidFill>
                  <a:srgbClr val="1F4283"/>
                </a:solidFill>
                <a:latin typeface="Arial"/>
                <a:cs typeface="Arial"/>
              </a:rPr>
              <a:t> </a:t>
            </a:r>
            <a:r>
              <a:rPr sz="2400" b="1" dirty="0">
                <a:solidFill>
                  <a:srgbClr val="1F4283"/>
                </a:solidFill>
                <a:latin typeface="Arial"/>
                <a:cs typeface="Arial"/>
              </a:rPr>
              <a:t>Restoration</a:t>
            </a:r>
            <a:r>
              <a:rPr sz="2400" b="1" spc="-40" dirty="0">
                <a:solidFill>
                  <a:srgbClr val="1F4283"/>
                </a:solidFill>
                <a:latin typeface="Arial"/>
                <a:cs typeface="Arial"/>
              </a:rPr>
              <a:t> </a:t>
            </a:r>
            <a:r>
              <a:rPr sz="2400" b="1" dirty="0">
                <a:solidFill>
                  <a:srgbClr val="1F4283"/>
                </a:solidFill>
                <a:latin typeface="Arial"/>
                <a:cs typeface="Arial"/>
              </a:rPr>
              <a:t>and</a:t>
            </a:r>
            <a:r>
              <a:rPr sz="2400" b="1" spc="-25" dirty="0">
                <a:solidFill>
                  <a:srgbClr val="1F4283"/>
                </a:solidFill>
                <a:latin typeface="Arial"/>
                <a:cs typeface="Arial"/>
              </a:rPr>
              <a:t> </a:t>
            </a:r>
            <a:r>
              <a:rPr sz="2400" b="1" dirty="0">
                <a:solidFill>
                  <a:srgbClr val="1F4283"/>
                </a:solidFill>
                <a:latin typeface="Arial"/>
                <a:cs typeface="Arial"/>
              </a:rPr>
              <a:t>Rehabilitation</a:t>
            </a:r>
            <a:r>
              <a:rPr sz="2400" b="1" spc="-60" dirty="0">
                <a:solidFill>
                  <a:srgbClr val="1F4283"/>
                </a:solidFill>
                <a:latin typeface="Arial"/>
                <a:cs typeface="Arial"/>
              </a:rPr>
              <a:t> </a:t>
            </a:r>
            <a:r>
              <a:rPr sz="2400" b="1" spc="-10" dirty="0">
                <a:solidFill>
                  <a:srgbClr val="1F4283"/>
                </a:solidFill>
                <a:latin typeface="Arial"/>
                <a:cs typeface="Arial"/>
              </a:rPr>
              <a:t>(RRR) Project!</a:t>
            </a:r>
            <a:endParaRPr sz="2400" dirty="0">
              <a:latin typeface="Arial"/>
              <a:cs typeface="Arial"/>
            </a:endParaRPr>
          </a:p>
        </p:txBody>
      </p:sp>
      <p:sp>
        <p:nvSpPr>
          <p:cNvPr id="11" name="object 11"/>
          <p:cNvSpPr txBox="1"/>
          <p:nvPr/>
        </p:nvSpPr>
        <p:spPr>
          <a:xfrm>
            <a:off x="11176381" y="6472046"/>
            <a:ext cx="279400" cy="299720"/>
          </a:xfrm>
          <a:prstGeom prst="rect">
            <a:avLst/>
          </a:prstGeom>
        </p:spPr>
        <p:txBody>
          <a:bodyPr vert="horz" wrap="square" lIns="0" tIns="12700" rIns="0" bIns="0" rtlCol="0">
            <a:spAutoFit/>
          </a:bodyPr>
          <a:lstStyle/>
          <a:p>
            <a:pPr marL="12700" algn="ctr">
              <a:lnSpc>
                <a:spcPct val="100000"/>
              </a:lnSpc>
              <a:spcBef>
                <a:spcPts val="100"/>
              </a:spcBef>
            </a:pPr>
            <a:r>
              <a:rPr lang="en-US" sz="1800" b="1" spc="-25" dirty="0">
                <a:latin typeface="Arial"/>
                <a:cs typeface="Arial"/>
              </a:rPr>
              <a:t>31</a:t>
            </a:r>
            <a:endParaRPr sz="1800" dirty="0">
              <a:latin typeface="Arial"/>
              <a:cs typeface="Arial"/>
            </a:endParaRPr>
          </a:p>
        </p:txBody>
      </p:sp>
      <p:grpSp>
        <p:nvGrpSpPr>
          <p:cNvPr id="12" name="object 12"/>
          <p:cNvGrpSpPr/>
          <p:nvPr/>
        </p:nvGrpSpPr>
        <p:grpSpPr>
          <a:xfrm>
            <a:off x="158495" y="70104"/>
            <a:ext cx="3020695" cy="1550035"/>
            <a:chOff x="158495" y="70104"/>
            <a:chExt cx="3020695" cy="1550035"/>
          </a:xfrm>
        </p:grpSpPr>
        <p:sp>
          <p:nvSpPr>
            <p:cNvPr id="13" name="object 13"/>
            <p:cNvSpPr/>
            <p:nvPr/>
          </p:nvSpPr>
          <p:spPr>
            <a:xfrm>
              <a:off x="158495" y="70104"/>
              <a:ext cx="3020695" cy="1550035"/>
            </a:xfrm>
            <a:custGeom>
              <a:avLst/>
              <a:gdLst/>
              <a:ahLst/>
              <a:cxnLst/>
              <a:rect l="l" t="t" r="r" b="b"/>
              <a:pathLst>
                <a:path w="3020695" h="1550035">
                  <a:moveTo>
                    <a:pt x="3020441" y="0"/>
                  </a:moveTo>
                  <a:lnTo>
                    <a:pt x="0" y="0"/>
                  </a:lnTo>
                  <a:lnTo>
                    <a:pt x="0" y="1549780"/>
                  </a:lnTo>
                  <a:lnTo>
                    <a:pt x="3020441" y="1549780"/>
                  </a:lnTo>
                  <a:lnTo>
                    <a:pt x="3020441" y="0"/>
                  </a:lnTo>
                  <a:close/>
                </a:path>
              </a:pathLst>
            </a:custGeom>
            <a:solidFill>
              <a:srgbClr val="143879"/>
            </a:solidFill>
          </p:spPr>
          <p:txBody>
            <a:bodyPr wrap="square" lIns="0" tIns="0" rIns="0" bIns="0" rtlCol="0"/>
            <a:lstStyle/>
            <a:p>
              <a:endParaRPr dirty="0"/>
            </a:p>
          </p:txBody>
        </p:sp>
        <p:pic>
          <p:nvPicPr>
            <p:cNvPr id="14" name="object 14"/>
            <p:cNvPicPr/>
            <p:nvPr/>
          </p:nvPicPr>
          <p:blipFill>
            <a:blip r:embed="rId10" cstate="print"/>
            <a:stretch>
              <a:fillRect/>
            </a:stretch>
          </p:blipFill>
          <p:spPr>
            <a:xfrm>
              <a:off x="254380" y="227078"/>
              <a:ext cx="2192908" cy="1094229"/>
            </a:xfrm>
            <a:prstGeom prst="rect">
              <a:avLst/>
            </a:prstGeom>
          </p:spPr>
        </p:pic>
      </p:grpSp>
      <p:pic>
        <p:nvPicPr>
          <p:cNvPr id="15" name="Slide 32">
            <a:hlinkClick r:id="" action="ppaction://media"/>
            <a:extLst>
              <a:ext uri="{FF2B5EF4-FFF2-40B4-BE49-F238E27FC236}">
                <a16:creationId xmlns:a16="http://schemas.microsoft.com/office/drawing/2014/main" id="{36EB47F2-DB20-90EA-88B8-237915C0AF48}"/>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11"/>
          <a:stretch>
            <a:fillRect/>
          </a:stretch>
        </p:blipFill>
        <p:spPr>
          <a:xfrm>
            <a:off x="158495" y="61593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6696237" y="4608173"/>
            <a:ext cx="3759200" cy="848360"/>
          </a:xfrm>
          <a:prstGeom prst="rect">
            <a:avLst/>
          </a:prstGeom>
        </p:spPr>
        <p:txBody>
          <a:bodyPr vert="horz" wrap="square" lIns="0" tIns="12700" rIns="0" bIns="0" rtlCol="0">
            <a:spAutoFit/>
          </a:bodyPr>
          <a:lstStyle/>
          <a:p>
            <a:pPr marL="12700" algn="ctr">
              <a:lnSpc>
                <a:spcPts val="2160"/>
              </a:lnSpc>
              <a:spcBef>
                <a:spcPts val="100"/>
              </a:spcBef>
            </a:pPr>
            <a:r>
              <a:rPr lang="en-US" sz="1800" b="1" dirty="0">
                <a:latin typeface="Arial"/>
                <a:cs typeface="Arial"/>
              </a:rPr>
              <a:t>Manosh Varghese, PE</a:t>
            </a:r>
            <a:endParaRPr sz="1800" dirty="0">
              <a:latin typeface="Arial"/>
              <a:cs typeface="Arial"/>
            </a:endParaRPr>
          </a:p>
          <a:p>
            <a:pPr marL="12700" algn="ctr">
              <a:lnSpc>
                <a:spcPct val="100000"/>
              </a:lnSpc>
            </a:pPr>
            <a:r>
              <a:rPr lang="en-US" sz="1800" dirty="0">
                <a:latin typeface="Arial"/>
                <a:cs typeface="Arial"/>
              </a:rPr>
              <a:t>Consultant </a:t>
            </a:r>
            <a:r>
              <a:rPr sz="1800" dirty="0">
                <a:latin typeface="Arial"/>
                <a:cs typeface="Arial"/>
              </a:rPr>
              <a:t>Project</a:t>
            </a:r>
            <a:r>
              <a:rPr sz="1800" spc="-15" dirty="0">
                <a:latin typeface="Arial"/>
                <a:cs typeface="Arial"/>
              </a:rPr>
              <a:t> </a:t>
            </a:r>
            <a:r>
              <a:rPr sz="1800" spc="-10" dirty="0">
                <a:latin typeface="Arial"/>
                <a:cs typeface="Arial"/>
              </a:rPr>
              <a:t>Manager</a:t>
            </a:r>
            <a:endParaRPr sz="1800" dirty="0">
              <a:latin typeface="Arial"/>
              <a:cs typeface="Arial"/>
            </a:endParaRPr>
          </a:p>
          <a:p>
            <a:pPr marL="12700" algn="ctr">
              <a:lnSpc>
                <a:spcPct val="100000"/>
              </a:lnSpc>
            </a:pPr>
            <a:r>
              <a:rPr lang="en-US" sz="1800" dirty="0">
                <a:latin typeface="Arial"/>
                <a:cs typeface="Arial"/>
              </a:rPr>
              <a:t>Metric Engineering </a:t>
            </a:r>
            <a:endParaRPr sz="1800" dirty="0">
              <a:latin typeface="Arial"/>
              <a:cs typeface="Arial"/>
            </a:endParaRPr>
          </a:p>
        </p:txBody>
      </p:sp>
      <p:sp>
        <p:nvSpPr>
          <p:cNvPr id="8" name="object 8"/>
          <p:cNvSpPr txBox="1">
            <a:spLocks noGrp="1"/>
          </p:cNvSpPr>
          <p:nvPr>
            <p:ph type="title"/>
          </p:nvPr>
        </p:nvSpPr>
        <p:spPr>
          <a:xfrm>
            <a:off x="1297813" y="171830"/>
            <a:ext cx="3018790" cy="605155"/>
          </a:xfrm>
          <a:prstGeom prst="rect">
            <a:avLst/>
          </a:prstGeom>
        </p:spPr>
        <p:txBody>
          <a:bodyPr vert="horz" wrap="square" lIns="0" tIns="12700" rIns="0" bIns="0" rtlCol="0">
            <a:spAutoFit/>
          </a:bodyPr>
          <a:lstStyle/>
          <a:p>
            <a:pPr marL="12700">
              <a:lnSpc>
                <a:spcPct val="100000"/>
              </a:lnSpc>
              <a:spcBef>
                <a:spcPts val="100"/>
              </a:spcBef>
            </a:pPr>
            <a:r>
              <a:rPr sz="3800" dirty="0"/>
              <a:t>Project</a:t>
            </a:r>
            <a:r>
              <a:rPr sz="3800" spc="-65" dirty="0"/>
              <a:t> </a:t>
            </a:r>
            <a:r>
              <a:rPr sz="3800" spc="-55" dirty="0"/>
              <a:t>Team</a:t>
            </a:r>
            <a:endParaRPr sz="3800" dirty="0"/>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01600">
              <a:lnSpc>
                <a:spcPts val="2090"/>
              </a:lnSpc>
            </a:pPr>
            <a:fld id="{81D60167-4931-47E6-BA6A-407CBD079E47}" type="slidenum">
              <a:rPr dirty="0"/>
              <a:t>4</a:t>
            </a:fld>
            <a:endParaRPr dirty="0"/>
          </a:p>
        </p:txBody>
      </p:sp>
      <p:sp>
        <p:nvSpPr>
          <p:cNvPr id="15" name="TextBox 14">
            <a:extLst>
              <a:ext uri="{FF2B5EF4-FFF2-40B4-BE49-F238E27FC236}">
                <a16:creationId xmlns:a16="http://schemas.microsoft.com/office/drawing/2014/main" id="{7E419539-9BAD-40B7-0DE8-E0A5C1F3A92F}"/>
              </a:ext>
            </a:extLst>
          </p:cNvPr>
          <p:cNvSpPr txBox="1"/>
          <p:nvPr/>
        </p:nvSpPr>
        <p:spPr>
          <a:xfrm>
            <a:off x="639485" y="4528074"/>
            <a:ext cx="6097508" cy="928459"/>
          </a:xfrm>
          <a:prstGeom prst="rect">
            <a:avLst/>
          </a:prstGeom>
          <a:noFill/>
        </p:spPr>
        <p:txBody>
          <a:bodyPr wrap="square">
            <a:spAutoFit/>
          </a:bodyPr>
          <a:lstStyle/>
          <a:p>
            <a:pPr marL="12700" algn="ctr">
              <a:lnSpc>
                <a:spcPts val="2160"/>
              </a:lnSpc>
              <a:spcBef>
                <a:spcPts val="100"/>
              </a:spcBef>
            </a:pPr>
            <a:r>
              <a:rPr lang="en-US" sz="1800" b="1" dirty="0">
                <a:latin typeface="Arial"/>
                <a:cs typeface="Arial"/>
              </a:rPr>
              <a:t>Robert Lopes, PE</a:t>
            </a:r>
            <a:endParaRPr lang="en-US" sz="1800" dirty="0">
              <a:latin typeface="Arial"/>
              <a:cs typeface="Arial"/>
            </a:endParaRPr>
          </a:p>
          <a:p>
            <a:pPr marL="12700" algn="ctr">
              <a:lnSpc>
                <a:spcPct val="100000"/>
              </a:lnSpc>
            </a:pPr>
            <a:r>
              <a:rPr lang="en-US" sz="1800" dirty="0">
                <a:latin typeface="Arial"/>
                <a:cs typeface="Arial"/>
              </a:rPr>
              <a:t>Project</a:t>
            </a:r>
            <a:r>
              <a:rPr lang="en-US" sz="1800" spc="-15" dirty="0">
                <a:latin typeface="Arial"/>
                <a:cs typeface="Arial"/>
              </a:rPr>
              <a:t> </a:t>
            </a:r>
            <a:r>
              <a:rPr lang="en-US" sz="1800" spc="-10" dirty="0">
                <a:latin typeface="Arial"/>
                <a:cs typeface="Arial"/>
              </a:rPr>
              <a:t>Manager</a:t>
            </a:r>
            <a:endParaRPr lang="en-US" sz="1800" dirty="0">
              <a:latin typeface="Arial"/>
              <a:cs typeface="Arial"/>
            </a:endParaRPr>
          </a:p>
          <a:p>
            <a:pPr marL="12700" algn="ctr">
              <a:lnSpc>
                <a:spcPct val="100000"/>
              </a:lnSpc>
            </a:pPr>
            <a:r>
              <a:rPr lang="en-US" sz="1800" dirty="0">
                <a:latin typeface="Arial"/>
                <a:cs typeface="Arial"/>
              </a:rPr>
              <a:t>Florida Department of Transportation </a:t>
            </a:r>
            <a:endParaRPr lang="en-US" dirty="0"/>
          </a:p>
        </p:txBody>
      </p:sp>
      <p:pic>
        <p:nvPicPr>
          <p:cNvPr id="2" name="Picture 1">
            <a:extLst>
              <a:ext uri="{FF2B5EF4-FFF2-40B4-BE49-F238E27FC236}">
                <a16:creationId xmlns:a16="http://schemas.microsoft.com/office/drawing/2014/main" id="{4C5B1211-1C2C-DA95-945B-319811BC6C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3092" y="1060450"/>
            <a:ext cx="2350294" cy="3133726"/>
          </a:xfrm>
          <a:prstGeom prst="rect">
            <a:avLst/>
          </a:prstGeom>
        </p:spPr>
      </p:pic>
      <p:pic>
        <p:nvPicPr>
          <p:cNvPr id="4" name="Picture 3" descr="A person in a suit and tie&#10;&#10;Description automatically generated with medium confidence">
            <a:extLst>
              <a:ext uri="{FF2B5EF4-FFF2-40B4-BE49-F238E27FC236}">
                <a16:creationId xmlns:a16="http://schemas.microsoft.com/office/drawing/2014/main" id="{99CE85D3-8862-B6CC-F35A-C800F7B95C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838" r="7828" b="29792"/>
          <a:stretch/>
        </p:blipFill>
        <p:spPr>
          <a:xfrm>
            <a:off x="7051836" y="984250"/>
            <a:ext cx="3048001" cy="3209926"/>
          </a:xfrm>
          <a:prstGeom prst="rect">
            <a:avLst/>
          </a:prstGeom>
        </p:spPr>
      </p:pic>
      <p:pic>
        <p:nvPicPr>
          <p:cNvPr id="3" name="Slide 4">
            <a:hlinkClick r:id="" action="ppaction://media"/>
            <a:extLst>
              <a:ext uri="{FF2B5EF4-FFF2-40B4-BE49-F238E27FC236}">
                <a16:creationId xmlns:a16="http://schemas.microsoft.com/office/drawing/2014/main" id="{664A5EC2-506F-5703-B8C8-1E41A32AF497}"/>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604674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14877" y="3067430"/>
            <a:ext cx="5825490" cy="635000"/>
          </a:xfrm>
          <a:prstGeom prst="rect">
            <a:avLst/>
          </a:prstGeom>
        </p:spPr>
        <p:txBody>
          <a:bodyPr vert="horz" wrap="square" lIns="0" tIns="12065" rIns="0" bIns="0" rtlCol="0">
            <a:spAutoFit/>
          </a:bodyPr>
          <a:lstStyle/>
          <a:p>
            <a:pPr marL="12700">
              <a:lnSpc>
                <a:spcPct val="100000"/>
              </a:lnSpc>
              <a:spcBef>
                <a:spcPts val="95"/>
              </a:spcBef>
            </a:pPr>
            <a:r>
              <a:rPr dirty="0"/>
              <a:t>2.</a:t>
            </a:r>
            <a:r>
              <a:rPr spc="-125" dirty="0"/>
              <a:t> </a:t>
            </a:r>
            <a:r>
              <a:rPr spc="-35" dirty="0"/>
              <a:t>Technical</a:t>
            </a:r>
            <a:r>
              <a:rPr spc="-105" dirty="0"/>
              <a:t> </a:t>
            </a:r>
            <a:r>
              <a:rPr spc="-10" dirty="0"/>
              <a:t>Information</a:t>
            </a:r>
          </a:p>
        </p:txBody>
      </p:sp>
      <p:sp>
        <p:nvSpPr>
          <p:cNvPr id="3" name="object 3"/>
          <p:cNvSpPr txBox="1">
            <a:spLocks noGrp="1"/>
          </p:cNvSpPr>
          <p:nvPr>
            <p:ph type="sldNum" sz="quarter" idx="7"/>
          </p:nvPr>
        </p:nvSpPr>
        <p:spPr>
          <a:prstGeom prst="rect">
            <a:avLst/>
          </a:prstGeom>
        </p:spPr>
        <p:txBody>
          <a:bodyPr vert="horz" wrap="square" lIns="0" tIns="71625" rIns="0" bIns="0" rtlCol="0">
            <a:spAutoFit/>
          </a:bodyPr>
          <a:lstStyle/>
          <a:p>
            <a:pPr marL="254000">
              <a:lnSpc>
                <a:spcPts val="2090"/>
              </a:lnSpc>
            </a:pPr>
            <a:fld id="{81D60167-4931-47E6-BA6A-407CBD079E47}" type="slidenum">
              <a:rPr dirty="0"/>
              <a:t>5</a:t>
            </a:fld>
            <a:endParaRPr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441959">
              <a:lnSpc>
                <a:spcPct val="100000"/>
              </a:lnSpc>
              <a:spcBef>
                <a:spcPts val="100"/>
              </a:spcBef>
            </a:pPr>
            <a:r>
              <a:rPr sz="3200" dirty="0"/>
              <a:t>Participating</a:t>
            </a:r>
            <a:r>
              <a:rPr sz="3200" spc="-65" dirty="0"/>
              <a:t> </a:t>
            </a:r>
            <a:r>
              <a:rPr sz="3200" dirty="0"/>
              <a:t>on</a:t>
            </a:r>
            <a:r>
              <a:rPr sz="3200" spc="-30" dirty="0"/>
              <a:t> </a:t>
            </a:r>
            <a:r>
              <a:rPr sz="3200" spc="-25" dirty="0"/>
              <a:t>GoToWebinar</a:t>
            </a:r>
            <a:endParaRPr sz="3200" dirty="0"/>
          </a:p>
        </p:txBody>
      </p:sp>
      <p:sp>
        <p:nvSpPr>
          <p:cNvPr id="14" name="object 14"/>
          <p:cNvSpPr txBox="1">
            <a:spLocks noGrp="1"/>
          </p:cNvSpPr>
          <p:nvPr>
            <p:ph type="sldNum" sz="quarter" idx="7"/>
          </p:nvPr>
        </p:nvSpPr>
        <p:spPr>
          <a:prstGeom prst="rect">
            <a:avLst/>
          </a:prstGeom>
        </p:spPr>
        <p:txBody>
          <a:bodyPr vert="horz" wrap="square" lIns="0" tIns="71625" rIns="0" bIns="0" rtlCol="0">
            <a:spAutoFit/>
          </a:bodyPr>
          <a:lstStyle/>
          <a:p>
            <a:pPr marL="254000">
              <a:lnSpc>
                <a:spcPts val="2090"/>
              </a:lnSpc>
            </a:pPr>
            <a:fld id="{81D60167-4931-47E6-BA6A-407CBD079E47}" type="slidenum">
              <a:rPr dirty="0"/>
              <a:t>6</a:t>
            </a:fld>
            <a:endParaRPr dirty="0"/>
          </a:p>
        </p:txBody>
      </p:sp>
      <p:grpSp>
        <p:nvGrpSpPr>
          <p:cNvPr id="3" name="object 3"/>
          <p:cNvGrpSpPr/>
          <p:nvPr/>
        </p:nvGrpSpPr>
        <p:grpSpPr>
          <a:xfrm>
            <a:off x="2991485" y="870203"/>
            <a:ext cx="7179945" cy="5407660"/>
            <a:chOff x="2991485" y="870203"/>
            <a:chExt cx="7179945" cy="5407660"/>
          </a:xfrm>
        </p:grpSpPr>
        <p:pic>
          <p:nvPicPr>
            <p:cNvPr id="4" name="object 4"/>
            <p:cNvPicPr/>
            <p:nvPr/>
          </p:nvPicPr>
          <p:blipFill>
            <a:blip r:embed="rId5" cstate="print"/>
            <a:stretch>
              <a:fillRect/>
            </a:stretch>
          </p:blipFill>
          <p:spPr>
            <a:xfrm>
              <a:off x="7196109" y="937255"/>
              <a:ext cx="2859392" cy="5180150"/>
            </a:xfrm>
            <a:prstGeom prst="rect">
              <a:avLst/>
            </a:prstGeom>
          </p:spPr>
        </p:pic>
        <p:pic>
          <p:nvPicPr>
            <p:cNvPr id="5" name="object 5"/>
            <p:cNvPicPr/>
            <p:nvPr/>
          </p:nvPicPr>
          <p:blipFill>
            <a:blip r:embed="rId6" cstate="print"/>
            <a:stretch>
              <a:fillRect/>
            </a:stretch>
          </p:blipFill>
          <p:spPr>
            <a:xfrm>
              <a:off x="7275549" y="2122909"/>
              <a:ext cx="220953" cy="214896"/>
            </a:xfrm>
            <a:prstGeom prst="rect">
              <a:avLst/>
            </a:prstGeom>
          </p:spPr>
        </p:pic>
        <p:sp>
          <p:nvSpPr>
            <p:cNvPr id="6" name="object 6"/>
            <p:cNvSpPr/>
            <p:nvPr/>
          </p:nvSpPr>
          <p:spPr>
            <a:xfrm>
              <a:off x="9273413" y="2124583"/>
              <a:ext cx="307975" cy="379730"/>
            </a:xfrm>
            <a:custGeom>
              <a:avLst/>
              <a:gdLst/>
              <a:ahLst/>
              <a:cxnLst/>
              <a:rect l="l" t="t" r="r" b="b"/>
              <a:pathLst>
                <a:path w="307975" h="379730">
                  <a:moveTo>
                    <a:pt x="154050" y="0"/>
                  </a:moveTo>
                  <a:lnTo>
                    <a:pt x="0" y="188976"/>
                  </a:lnTo>
                  <a:lnTo>
                    <a:pt x="154050" y="379476"/>
                  </a:lnTo>
                  <a:lnTo>
                    <a:pt x="154050" y="284861"/>
                  </a:lnTo>
                  <a:lnTo>
                    <a:pt x="307975" y="284861"/>
                  </a:lnTo>
                  <a:lnTo>
                    <a:pt x="307975" y="94361"/>
                  </a:lnTo>
                  <a:lnTo>
                    <a:pt x="154050" y="94361"/>
                  </a:lnTo>
                  <a:lnTo>
                    <a:pt x="154050" y="0"/>
                  </a:lnTo>
                  <a:close/>
                </a:path>
              </a:pathLst>
            </a:custGeom>
            <a:solidFill>
              <a:srgbClr val="000000"/>
            </a:solidFill>
          </p:spPr>
          <p:txBody>
            <a:bodyPr wrap="square" lIns="0" tIns="0" rIns="0" bIns="0" rtlCol="0"/>
            <a:lstStyle/>
            <a:p>
              <a:endParaRPr dirty="0"/>
            </a:p>
          </p:txBody>
        </p:sp>
        <p:sp>
          <p:nvSpPr>
            <p:cNvPr id="7" name="object 7"/>
            <p:cNvSpPr/>
            <p:nvPr/>
          </p:nvSpPr>
          <p:spPr>
            <a:xfrm>
              <a:off x="7176388" y="870203"/>
              <a:ext cx="2994660" cy="5328285"/>
            </a:xfrm>
            <a:custGeom>
              <a:avLst/>
              <a:gdLst/>
              <a:ahLst/>
              <a:cxnLst/>
              <a:rect l="l" t="t" r="r" b="b"/>
              <a:pathLst>
                <a:path w="2994659" h="5328285">
                  <a:moveTo>
                    <a:pt x="28955" y="5299075"/>
                  </a:moveTo>
                  <a:lnTo>
                    <a:pt x="21589" y="5299075"/>
                  </a:lnTo>
                  <a:lnTo>
                    <a:pt x="21589" y="5327904"/>
                  </a:lnTo>
                  <a:lnTo>
                    <a:pt x="106806" y="5327904"/>
                  </a:lnTo>
                  <a:lnTo>
                    <a:pt x="106806" y="5314188"/>
                  </a:lnTo>
                  <a:lnTo>
                    <a:pt x="28955" y="5314188"/>
                  </a:lnTo>
                  <a:lnTo>
                    <a:pt x="28955" y="5299075"/>
                  </a:lnTo>
                  <a:close/>
                </a:path>
                <a:path w="2994659" h="5328285">
                  <a:moveTo>
                    <a:pt x="28955" y="5227447"/>
                  </a:moveTo>
                  <a:lnTo>
                    <a:pt x="0" y="5227447"/>
                  </a:lnTo>
                  <a:lnTo>
                    <a:pt x="0" y="5314188"/>
                  </a:lnTo>
                  <a:lnTo>
                    <a:pt x="21589" y="5314188"/>
                  </a:lnTo>
                  <a:lnTo>
                    <a:pt x="21589" y="5299075"/>
                  </a:lnTo>
                  <a:lnTo>
                    <a:pt x="28955" y="5299075"/>
                  </a:lnTo>
                  <a:lnTo>
                    <a:pt x="28955" y="5227447"/>
                  </a:lnTo>
                  <a:close/>
                </a:path>
                <a:path w="2994659" h="5328285">
                  <a:moveTo>
                    <a:pt x="106806" y="5299075"/>
                  </a:moveTo>
                  <a:lnTo>
                    <a:pt x="28955" y="5299075"/>
                  </a:lnTo>
                  <a:lnTo>
                    <a:pt x="28955" y="5314188"/>
                  </a:lnTo>
                  <a:lnTo>
                    <a:pt x="106806" y="5314188"/>
                  </a:lnTo>
                  <a:lnTo>
                    <a:pt x="106806" y="5299075"/>
                  </a:lnTo>
                  <a:close/>
                </a:path>
                <a:path w="2994659" h="5328285">
                  <a:moveTo>
                    <a:pt x="28955" y="5114544"/>
                  </a:moveTo>
                  <a:lnTo>
                    <a:pt x="0" y="5114544"/>
                  </a:lnTo>
                  <a:lnTo>
                    <a:pt x="0" y="5199888"/>
                  </a:lnTo>
                  <a:lnTo>
                    <a:pt x="28955" y="5199888"/>
                  </a:lnTo>
                  <a:lnTo>
                    <a:pt x="28955" y="5114544"/>
                  </a:lnTo>
                  <a:close/>
                </a:path>
                <a:path w="2994659" h="5328285">
                  <a:moveTo>
                    <a:pt x="28955" y="5000244"/>
                  </a:moveTo>
                  <a:lnTo>
                    <a:pt x="0" y="5000244"/>
                  </a:lnTo>
                  <a:lnTo>
                    <a:pt x="0" y="5085588"/>
                  </a:lnTo>
                  <a:lnTo>
                    <a:pt x="28955" y="5085588"/>
                  </a:lnTo>
                  <a:lnTo>
                    <a:pt x="28955" y="5000244"/>
                  </a:lnTo>
                  <a:close/>
                </a:path>
                <a:path w="2994659" h="5328285">
                  <a:moveTo>
                    <a:pt x="28955" y="4885944"/>
                  </a:moveTo>
                  <a:lnTo>
                    <a:pt x="0" y="4885944"/>
                  </a:lnTo>
                  <a:lnTo>
                    <a:pt x="0" y="4971288"/>
                  </a:lnTo>
                  <a:lnTo>
                    <a:pt x="28955" y="4971288"/>
                  </a:lnTo>
                  <a:lnTo>
                    <a:pt x="28955" y="4885944"/>
                  </a:lnTo>
                  <a:close/>
                </a:path>
                <a:path w="2994659" h="5328285">
                  <a:moveTo>
                    <a:pt x="28955" y="4771644"/>
                  </a:moveTo>
                  <a:lnTo>
                    <a:pt x="0" y="4771644"/>
                  </a:lnTo>
                  <a:lnTo>
                    <a:pt x="0" y="4856988"/>
                  </a:lnTo>
                  <a:lnTo>
                    <a:pt x="28955" y="4856988"/>
                  </a:lnTo>
                  <a:lnTo>
                    <a:pt x="28955" y="4771644"/>
                  </a:lnTo>
                  <a:close/>
                </a:path>
                <a:path w="2994659" h="5328285">
                  <a:moveTo>
                    <a:pt x="28955" y="4657344"/>
                  </a:moveTo>
                  <a:lnTo>
                    <a:pt x="0" y="4657344"/>
                  </a:lnTo>
                  <a:lnTo>
                    <a:pt x="0" y="4742688"/>
                  </a:lnTo>
                  <a:lnTo>
                    <a:pt x="28955" y="4742688"/>
                  </a:lnTo>
                  <a:lnTo>
                    <a:pt x="28955" y="4657344"/>
                  </a:lnTo>
                  <a:close/>
                </a:path>
                <a:path w="2994659" h="5328285">
                  <a:moveTo>
                    <a:pt x="28955" y="4543044"/>
                  </a:moveTo>
                  <a:lnTo>
                    <a:pt x="0" y="4543044"/>
                  </a:lnTo>
                  <a:lnTo>
                    <a:pt x="0" y="4628388"/>
                  </a:lnTo>
                  <a:lnTo>
                    <a:pt x="28955" y="4628388"/>
                  </a:lnTo>
                  <a:lnTo>
                    <a:pt x="28955" y="4543044"/>
                  </a:lnTo>
                  <a:close/>
                </a:path>
                <a:path w="2994659" h="5328285">
                  <a:moveTo>
                    <a:pt x="28955" y="4428744"/>
                  </a:moveTo>
                  <a:lnTo>
                    <a:pt x="0" y="4428744"/>
                  </a:lnTo>
                  <a:lnTo>
                    <a:pt x="0" y="4514088"/>
                  </a:lnTo>
                  <a:lnTo>
                    <a:pt x="28955" y="4514088"/>
                  </a:lnTo>
                  <a:lnTo>
                    <a:pt x="28955" y="4428744"/>
                  </a:lnTo>
                  <a:close/>
                </a:path>
                <a:path w="2994659" h="5328285">
                  <a:moveTo>
                    <a:pt x="28955" y="4314444"/>
                  </a:moveTo>
                  <a:lnTo>
                    <a:pt x="0" y="4314444"/>
                  </a:lnTo>
                  <a:lnTo>
                    <a:pt x="0" y="4401185"/>
                  </a:lnTo>
                  <a:lnTo>
                    <a:pt x="28955" y="4401185"/>
                  </a:lnTo>
                  <a:lnTo>
                    <a:pt x="28955" y="4314444"/>
                  </a:lnTo>
                  <a:close/>
                </a:path>
                <a:path w="2994659" h="5328285">
                  <a:moveTo>
                    <a:pt x="28955" y="4201668"/>
                  </a:moveTo>
                  <a:lnTo>
                    <a:pt x="0" y="4201668"/>
                  </a:lnTo>
                  <a:lnTo>
                    <a:pt x="0" y="4286885"/>
                  </a:lnTo>
                  <a:lnTo>
                    <a:pt x="28955" y="4286885"/>
                  </a:lnTo>
                  <a:lnTo>
                    <a:pt x="28955" y="4201668"/>
                  </a:lnTo>
                  <a:close/>
                </a:path>
                <a:path w="2994659" h="5328285">
                  <a:moveTo>
                    <a:pt x="28955" y="4087368"/>
                  </a:moveTo>
                  <a:lnTo>
                    <a:pt x="0" y="4087368"/>
                  </a:lnTo>
                  <a:lnTo>
                    <a:pt x="0" y="4172585"/>
                  </a:lnTo>
                  <a:lnTo>
                    <a:pt x="28955" y="4172585"/>
                  </a:lnTo>
                  <a:lnTo>
                    <a:pt x="28955" y="4087368"/>
                  </a:lnTo>
                  <a:close/>
                </a:path>
                <a:path w="2994659" h="5328285">
                  <a:moveTo>
                    <a:pt x="28955" y="3973068"/>
                  </a:moveTo>
                  <a:lnTo>
                    <a:pt x="0" y="3973068"/>
                  </a:lnTo>
                  <a:lnTo>
                    <a:pt x="0" y="4058285"/>
                  </a:lnTo>
                  <a:lnTo>
                    <a:pt x="28955" y="4058285"/>
                  </a:lnTo>
                  <a:lnTo>
                    <a:pt x="28955" y="3973068"/>
                  </a:lnTo>
                  <a:close/>
                </a:path>
                <a:path w="2994659" h="5328285">
                  <a:moveTo>
                    <a:pt x="28955" y="3858768"/>
                  </a:moveTo>
                  <a:lnTo>
                    <a:pt x="0" y="3858768"/>
                  </a:lnTo>
                  <a:lnTo>
                    <a:pt x="0" y="3943985"/>
                  </a:lnTo>
                  <a:lnTo>
                    <a:pt x="28955" y="3943985"/>
                  </a:lnTo>
                  <a:lnTo>
                    <a:pt x="28955" y="3858768"/>
                  </a:lnTo>
                  <a:close/>
                </a:path>
                <a:path w="2994659" h="5328285">
                  <a:moveTo>
                    <a:pt x="28955" y="3744468"/>
                  </a:moveTo>
                  <a:lnTo>
                    <a:pt x="0" y="3744468"/>
                  </a:lnTo>
                  <a:lnTo>
                    <a:pt x="0" y="3829685"/>
                  </a:lnTo>
                  <a:lnTo>
                    <a:pt x="28955" y="3829685"/>
                  </a:lnTo>
                  <a:lnTo>
                    <a:pt x="28955" y="3744468"/>
                  </a:lnTo>
                  <a:close/>
                </a:path>
                <a:path w="2994659" h="5328285">
                  <a:moveTo>
                    <a:pt x="28955" y="3630168"/>
                  </a:moveTo>
                  <a:lnTo>
                    <a:pt x="0" y="3630168"/>
                  </a:lnTo>
                  <a:lnTo>
                    <a:pt x="0" y="3715385"/>
                  </a:lnTo>
                  <a:lnTo>
                    <a:pt x="28955" y="3715385"/>
                  </a:lnTo>
                  <a:lnTo>
                    <a:pt x="28955" y="3630168"/>
                  </a:lnTo>
                  <a:close/>
                </a:path>
                <a:path w="2994659" h="5328285">
                  <a:moveTo>
                    <a:pt x="28955" y="3515868"/>
                  </a:moveTo>
                  <a:lnTo>
                    <a:pt x="0" y="3515868"/>
                  </a:lnTo>
                  <a:lnTo>
                    <a:pt x="0" y="3601085"/>
                  </a:lnTo>
                  <a:lnTo>
                    <a:pt x="28955" y="3601085"/>
                  </a:lnTo>
                  <a:lnTo>
                    <a:pt x="28955" y="3515868"/>
                  </a:lnTo>
                  <a:close/>
                </a:path>
                <a:path w="2994659" h="5328285">
                  <a:moveTo>
                    <a:pt x="28955" y="3401568"/>
                  </a:moveTo>
                  <a:lnTo>
                    <a:pt x="0" y="3401568"/>
                  </a:lnTo>
                  <a:lnTo>
                    <a:pt x="0" y="3488309"/>
                  </a:lnTo>
                  <a:lnTo>
                    <a:pt x="28955" y="3488309"/>
                  </a:lnTo>
                  <a:lnTo>
                    <a:pt x="28955" y="3401568"/>
                  </a:lnTo>
                  <a:close/>
                </a:path>
                <a:path w="2994659" h="5328285">
                  <a:moveTo>
                    <a:pt x="28955" y="3288919"/>
                  </a:moveTo>
                  <a:lnTo>
                    <a:pt x="0" y="3288919"/>
                  </a:lnTo>
                  <a:lnTo>
                    <a:pt x="0" y="3374136"/>
                  </a:lnTo>
                  <a:lnTo>
                    <a:pt x="28955" y="3374136"/>
                  </a:lnTo>
                  <a:lnTo>
                    <a:pt x="28955" y="3288919"/>
                  </a:lnTo>
                  <a:close/>
                </a:path>
                <a:path w="2994659" h="5328285">
                  <a:moveTo>
                    <a:pt x="28955" y="3174619"/>
                  </a:moveTo>
                  <a:lnTo>
                    <a:pt x="0" y="3174619"/>
                  </a:lnTo>
                  <a:lnTo>
                    <a:pt x="0" y="3259836"/>
                  </a:lnTo>
                  <a:lnTo>
                    <a:pt x="28955" y="3259836"/>
                  </a:lnTo>
                  <a:lnTo>
                    <a:pt x="28955" y="3174619"/>
                  </a:lnTo>
                  <a:close/>
                </a:path>
                <a:path w="2994659" h="5328285">
                  <a:moveTo>
                    <a:pt x="28955" y="3060319"/>
                  </a:moveTo>
                  <a:lnTo>
                    <a:pt x="0" y="3060319"/>
                  </a:lnTo>
                  <a:lnTo>
                    <a:pt x="0" y="3145536"/>
                  </a:lnTo>
                  <a:lnTo>
                    <a:pt x="28955" y="3145536"/>
                  </a:lnTo>
                  <a:lnTo>
                    <a:pt x="28955" y="3060319"/>
                  </a:lnTo>
                  <a:close/>
                </a:path>
                <a:path w="2994659" h="5328285">
                  <a:moveTo>
                    <a:pt x="28955" y="2946019"/>
                  </a:moveTo>
                  <a:lnTo>
                    <a:pt x="0" y="2946019"/>
                  </a:lnTo>
                  <a:lnTo>
                    <a:pt x="0" y="3031236"/>
                  </a:lnTo>
                  <a:lnTo>
                    <a:pt x="28955" y="3031236"/>
                  </a:lnTo>
                  <a:lnTo>
                    <a:pt x="28955" y="2946019"/>
                  </a:lnTo>
                  <a:close/>
                </a:path>
                <a:path w="2994659" h="5328285">
                  <a:moveTo>
                    <a:pt x="28955" y="2831719"/>
                  </a:moveTo>
                  <a:lnTo>
                    <a:pt x="0" y="2831719"/>
                  </a:lnTo>
                  <a:lnTo>
                    <a:pt x="0" y="2916936"/>
                  </a:lnTo>
                  <a:lnTo>
                    <a:pt x="28955" y="2916936"/>
                  </a:lnTo>
                  <a:lnTo>
                    <a:pt x="28955" y="2831719"/>
                  </a:lnTo>
                  <a:close/>
                </a:path>
                <a:path w="2994659" h="5328285">
                  <a:moveTo>
                    <a:pt x="28955" y="2717419"/>
                  </a:moveTo>
                  <a:lnTo>
                    <a:pt x="0" y="2717419"/>
                  </a:lnTo>
                  <a:lnTo>
                    <a:pt x="0" y="2802636"/>
                  </a:lnTo>
                  <a:lnTo>
                    <a:pt x="28955" y="2802636"/>
                  </a:lnTo>
                  <a:lnTo>
                    <a:pt x="28955" y="2717419"/>
                  </a:lnTo>
                  <a:close/>
                </a:path>
                <a:path w="2994659" h="5328285">
                  <a:moveTo>
                    <a:pt x="28955" y="2603119"/>
                  </a:moveTo>
                  <a:lnTo>
                    <a:pt x="0" y="2603119"/>
                  </a:lnTo>
                  <a:lnTo>
                    <a:pt x="0" y="2689860"/>
                  </a:lnTo>
                  <a:lnTo>
                    <a:pt x="28955" y="2689860"/>
                  </a:lnTo>
                  <a:lnTo>
                    <a:pt x="28955" y="2603119"/>
                  </a:lnTo>
                  <a:close/>
                </a:path>
                <a:path w="2994659" h="5328285">
                  <a:moveTo>
                    <a:pt x="28955" y="2488819"/>
                  </a:moveTo>
                  <a:lnTo>
                    <a:pt x="0" y="2488819"/>
                  </a:lnTo>
                  <a:lnTo>
                    <a:pt x="0" y="2575560"/>
                  </a:lnTo>
                  <a:lnTo>
                    <a:pt x="28955" y="2575560"/>
                  </a:lnTo>
                  <a:lnTo>
                    <a:pt x="28955" y="2488819"/>
                  </a:lnTo>
                  <a:close/>
                </a:path>
                <a:path w="2994659" h="5328285">
                  <a:moveTo>
                    <a:pt x="28955" y="2376042"/>
                  </a:moveTo>
                  <a:lnTo>
                    <a:pt x="0" y="2376042"/>
                  </a:lnTo>
                  <a:lnTo>
                    <a:pt x="0" y="2461259"/>
                  </a:lnTo>
                  <a:lnTo>
                    <a:pt x="28955" y="2461259"/>
                  </a:lnTo>
                  <a:lnTo>
                    <a:pt x="28955" y="2376042"/>
                  </a:lnTo>
                  <a:close/>
                </a:path>
                <a:path w="2994659" h="5328285">
                  <a:moveTo>
                    <a:pt x="28955" y="2261742"/>
                  </a:moveTo>
                  <a:lnTo>
                    <a:pt x="0" y="2261742"/>
                  </a:lnTo>
                  <a:lnTo>
                    <a:pt x="0" y="2346959"/>
                  </a:lnTo>
                  <a:lnTo>
                    <a:pt x="28955" y="2346959"/>
                  </a:lnTo>
                  <a:lnTo>
                    <a:pt x="28955" y="2261742"/>
                  </a:lnTo>
                  <a:close/>
                </a:path>
                <a:path w="2994659" h="5328285">
                  <a:moveTo>
                    <a:pt x="28955" y="2147442"/>
                  </a:moveTo>
                  <a:lnTo>
                    <a:pt x="0" y="2147442"/>
                  </a:lnTo>
                  <a:lnTo>
                    <a:pt x="0" y="2232659"/>
                  </a:lnTo>
                  <a:lnTo>
                    <a:pt x="28955" y="2232659"/>
                  </a:lnTo>
                  <a:lnTo>
                    <a:pt x="28955" y="2147442"/>
                  </a:lnTo>
                  <a:close/>
                </a:path>
                <a:path w="2994659" h="5328285">
                  <a:moveTo>
                    <a:pt x="28955" y="2033142"/>
                  </a:moveTo>
                  <a:lnTo>
                    <a:pt x="0" y="2033142"/>
                  </a:lnTo>
                  <a:lnTo>
                    <a:pt x="0" y="2118359"/>
                  </a:lnTo>
                  <a:lnTo>
                    <a:pt x="28955" y="2118359"/>
                  </a:lnTo>
                  <a:lnTo>
                    <a:pt x="28955" y="2033142"/>
                  </a:lnTo>
                  <a:close/>
                </a:path>
                <a:path w="2994659" h="5328285">
                  <a:moveTo>
                    <a:pt x="28955" y="1918842"/>
                  </a:moveTo>
                  <a:lnTo>
                    <a:pt x="0" y="1918842"/>
                  </a:lnTo>
                  <a:lnTo>
                    <a:pt x="0" y="2004059"/>
                  </a:lnTo>
                  <a:lnTo>
                    <a:pt x="28955" y="2004059"/>
                  </a:lnTo>
                  <a:lnTo>
                    <a:pt x="28955" y="1918842"/>
                  </a:lnTo>
                  <a:close/>
                </a:path>
                <a:path w="2994659" h="5328285">
                  <a:moveTo>
                    <a:pt x="28955" y="1804542"/>
                  </a:moveTo>
                  <a:lnTo>
                    <a:pt x="0" y="1804542"/>
                  </a:lnTo>
                  <a:lnTo>
                    <a:pt x="0" y="1889759"/>
                  </a:lnTo>
                  <a:lnTo>
                    <a:pt x="28955" y="1889759"/>
                  </a:lnTo>
                  <a:lnTo>
                    <a:pt x="28955" y="1804542"/>
                  </a:lnTo>
                  <a:close/>
                </a:path>
                <a:path w="2994659" h="5328285">
                  <a:moveTo>
                    <a:pt x="28955" y="1690242"/>
                  </a:moveTo>
                  <a:lnTo>
                    <a:pt x="0" y="1690242"/>
                  </a:lnTo>
                  <a:lnTo>
                    <a:pt x="0" y="1776983"/>
                  </a:lnTo>
                  <a:lnTo>
                    <a:pt x="28955" y="1776983"/>
                  </a:lnTo>
                  <a:lnTo>
                    <a:pt x="28955" y="1690242"/>
                  </a:lnTo>
                  <a:close/>
                </a:path>
                <a:path w="2994659" h="5328285">
                  <a:moveTo>
                    <a:pt x="28955" y="1575942"/>
                  </a:moveTo>
                  <a:lnTo>
                    <a:pt x="0" y="1575942"/>
                  </a:lnTo>
                  <a:lnTo>
                    <a:pt x="0" y="1662683"/>
                  </a:lnTo>
                  <a:lnTo>
                    <a:pt x="28955" y="1662683"/>
                  </a:lnTo>
                  <a:lnTo>
                    <a:pt x="28955" y="1575942"/>
                  </a:lnTo>
                  <a:close/>
                </a:path>
                <a:path w="2994659" h="5328285">
                  <a:moveTo>
                    <a:pt x="28955" y="1463040"/>
                  </a:moveTo>
                  <a:lnTo>
                    <a:pt x="0" y="1463040"/>
                  </a:lnTo>
                  <a:lnTo>
                    <a:pt x="0" y="1548384"/>
                  </a:lnTo>
                  <a:lnTo>
                    <a:pt x="28955" y="1548384"/>
                  </a:lnTo>
                  <a:lnTo>
                    <a:pt x="28955" y="1463040"/>
                  </a:lnTo>
                  <a:close/>
                </a:path>
                <a:path w="2994659" h="5328285">
                  <a:moveTo>
                    <a:pt x="28955" y="1348740"/>
                  </a:moveTo>
                  <a:lnTo>
                    <a:pt x="0" y="1348740"/>
                  </a:lnTo>
                  <a:lnTo>
                    <a:pt x="0" y="1434084"/>
                  </a:lnTo>
                  <a:lnTo>
                    <a:pt x="28955" y="1434084"/>
                  </a:lnTo>
                  <a:lnTo>
                    <a:pt x="28955" y="1348740"/>
                  </a:lnTo>
                  <a:close/>
                </a:path>
                <a:path w="2994659" h="5328285">
                  <a:moveTo>
                    <a:pt x="28955" y="1234440"/>
                  </a:moveTo>
                  <a:lnTo>
                    <a:pt x="0" y="1234440"/>
                  </a:lnTo>
                  <a:lnTo>
                    <a:pt x="0" y="1319784"/>
                  </a:lnTo>
                  <a:lnTo>
                    <a:pt x="28955" y="1319784"/>
                  </a:lnTo>
                  <a:lnTo>
                    <a:pt x="28955" y="1234440"/>
                  </a:lnTo>
                  <a:close/>
                </a:path>
                <a:path w="2994659" h="5328285">
                  <a:moveTo>
                    <a:pt x="28955" y="1120140"/>
                  </a:moveTo>
                  <a:lnTo>
                    <a:pt x="0" y="1120140"/>
                  </a:lnTo>
                  <a:lnTo>
                    <a:pt x="0" y="1205484"/>
                  </a:lnTo>
                  <a:lnTo>
                    <a:pt x="28955" y="1205484"/>
                  </a:lnTo>
                  <a:lnTo>
                    <a:pt x="28955" y="1120140"/>
                  </a:lnTo>
                  <a:close/>
                </a:path>
                <a:path w="2994659" h="5328285">
                  <a:moveTo>
                    <a:pt x="28955" y="1005840"/>
                  </a:moveTo>
                  <a:lnTo>
                    <a:pt x="0" y="1005840"/>
                  </a:lnTo>
                  <a:lnTo>
                    <a:pt x="0" y="1091184"/>
                  </a:lnTo>
                  <a:lnTo>
                    <a:pt x="28955" y="1091184"/>
                  </a:lnTo>
                  <a:lnTo>
                    <a:pt x="28955" y="1005840"/>
                  </a:lnTo>
                  <a:close/>
                </a:path>
                <a:path w="2994659" h="5328285">
                  <a:moveTo>
                    <a:pt x="28955" y="891540"/>
                  </a:moveTo>
                  <a:lnTo>
                    <a:pt x="0" y="891540"/>
                  </a:lnTo>
                  <a:lnTo>
                    <a:pt x="0" y="976884"/>
                  </a:lnTo>
                  <a:lnTo>
                    <a:pt x="28955" y="976884"/>
                  </a:lnTo>
                  <a:lnTo>
                    <a:pt x="28955" y="891540"/>
                  </a:lnTo>
                  <a:close/>
                </a:path>
                <a:path w="2994659" h="5328285">
                  <a:moveTo>
                    <a:pt x="28955" y="777240"/>
                  </a:moveTo>
                  <a:lnTo>
                    <a:pt x="0" y="777240"/>
                  </a:lnTo>
                  <a:lnTo>
                    <a:pt x="0" y="863981"/>
                  </a:lnTo>
                  <a:lnTo>
                    <a:pt x="28955" y="863981"/>
                  </a:lnTo>
                  <a:lnTo>
                    <a:pt x="28955" y="777240"/>
                  </a:lnTo>
                  <a:close/>
                </a:path>
                <a:path w="2994659" h="5328285">
                  <a:moveTo>
                    <a:pt x="28955" y="664464"/>
                  </a:moveTo>
                  <a:lnTo>
                    <a:pt x="0" y="664464"/>
                  </a:lnTo>
                  <a:lnTo>
                    <a:pt x="0" y="749681"/>
                  </a:lnTo>
                  <a:lnTo>
                    <a:pt x="28955" y="749681"/>
                  </a:lnTo>
                  <a:lnTo>
                    <a:pt x="28955" y="664464"/>
                  </a:lnTo>
                  <a:close/>
                </a:path>
                <a:path w="2994659" h="5328285">
                  <a:moveTo>
                    <a:pt x="28955" y="550164"/>
                  </a:moveTo>
                  <a:lnTo>
                    <a:pt x="0" y="550164"/>
                  </a:lnTo>
                  <a:lnTo>
                    <a:pt x="0" y="635381"/>
                  </a:lnTo>
                  <a:lnTo>
                    <a:pt x="28955" y="635381"/>
                  </a:lnTo>
                  <a:lnTo>
                    <a:pt x="28955" y="550164"/>
                  </a:lnTo>
                  <a:close/>
                </a:path>
                <a:path w="2994659" h="5328285">
                  <a:moveTo>
                    <a:pt x="28955" y="435864"/>
                  </a:moveTo>
                  <a:lnTo>
                    <a:pt x="0" y="435864"/>
                  </a:lnTo>
                  <a:lnTo>
                    <a:pt x="0" y="521081"/>
                  </a:lnTo>
                  <a:lnTo>
                    <a:pt x="28955" y="521081"/>
                  </a:lnTo>
                  <a:lnTo>
                    <a:pt x="28955" y="435864"/>
                  </a:lnTo>
                  <a:close/>
                </a:path>
                <a:path w="2994659" h="5328285">
                  <a:moveTo>
                    <a:pt x="28955" y="321564"/>
                  </a:moveTo>
                  <a:lnTo>
                    <a:pt x="0" y="321564"/>
                  </a:lnTo>
                  <a:lnTo>
                    <a:pt x="0" y="406781"/>
                  </a:lnTo>
                  <a:lnTo>
                    <a:pt x="28955" y="406781"/>
                  </a:lnTo>
                  <a:lnTo>
                    <a:pt x="28955" y="321564"/>
                  </a:lnTo>
                  <a:close/>
                </a:path>
                <a:path w="2994659" h="5328285">
                  <a:moveTo>
                    <a:pt x="28955" y="207264"/>
                  </a:moveTo>
                  <a:lnTo>
                    <a:pt x="0" y="207264"/>
                  </a:lnTo>
                  <a:lnTo>
                    <a:pt x="0" y="292481"/>
                  </a:lnTo>
                  <a:lnTo>
                    <a:pt x="28955" y="292481"/>
                  </a:lnTo>
                  <a:lnTo>
                    <a:pt x="28955" y="207264"/>
                  </a:lnTo>
                  <a:close/>
                </a:path>
                <a:path w="2994659" h="5328285">
                  <a:moveTo>
                    <a:pt x="28955" y="92964"/>
                  </a:moveTo>
                  <a:lnTo>
                    <a:pt x="0" y="92964"/>
                  </a:lnTo>
                  <a:lnTo>
                    <a:pt x="0" y="178181"/>
                  </a:lnTo>
                  <a:lnTo>
                    <a:pt x="28955" y="178181"/>
                  </a:lnTo>
                  <a:lnTo>
                    <a:pt x="28955" y="92964"/>
                  </a:lnTo>
                  <a:close/>
                </a:path>
                <a:path w="2994659" h="5328285">
                  <a:moveTo>
                    <a:pt x="50292" y="0"/>
                  </a:moveTo>
                  <a:lnTo>
                    <a:pt x="7619" y="0"/>
                  </a:lnTo>
                  <a:lnTo>
                    <a:pt x="0" y="6096"/>
                  </a:lnTo>
                  <a:lnTo>
                    <a:pt x="0" y="64008"/>
                  </a:lnTo>
                  <a:lnTo>
                    <a:pt x="28955" y="64008"/>
                  </a:lnTo>
                  <a:lnTo>
                    <a:pt x="28955" y="29083"/>
                  </a:lnTo>
                  <a:lnTo>
                    <a:pt x="15367" y="29083"/>
                  </a:lnTo>
                  <a:lnTo>
                    <a:pt x="28955" y="13842"/>
                  </a:lnTo>
                  <a:lnTo>
                    <a:pt x="50292" y="13842"/>
                  </a:lnTo>
                  <a:lnTo>
                    <a:pt x="50292" y="0"/>
                  </a:lnTo>
                  <a:close/>
                </a:path>
                <a:path w="2994659" h="5328285">
                  <a:moveTo>
                    <a:pt x="28955" y="13842"/>
                  </a:moveTo>
                  <a:lnTo>
                    <a:pt x="15367" y="29083"/>
                  </a:lnTo>
                  <a:lnTo>
                    <a:pt x="28955" y="29083"/>
                  </a:lnTo>
                  <a:lnTo>
                    <a:pt x="28955" y="13842"/>
                  </a:lnTo>
                  <a:close/>
                </a:path>
                <a:path w="2994659" h="5328285">
                  <a:moveTo>
                    <a:pt x="50292" y="13842"/>
                  </a:moveTo>
                  <a:lnTo>
                    <a:pt x="28955" y="13842"/>
                  </a:lnTo>
                  <a:lnTo>
                    <a:pt x="28955" y="29083"/>
                  </a:lnTo>
                  <a:lnTo>
                    <a:pt x="50292" y="29083"/>
                  </a:lnTo>
                  <a:lnTo>
                    <a:pt x="50292" y="13842"/>
                  </a:lnTo>
                  <a:close/>
                </a:path>
                <a:path w="2994659" h="5328285">
                  <a:moveTo>
                    <a:pt x="164592" y="0"/>
                  </a:moveTo>
                  <a:lnTo>
                    <a:pt x="79375" y="0"/>
                  </a:lnTo>
                  <a:lnTo>
                    <a:pt x="79375" y="28955"/>
                  </a:lnTo>
                  <a:lnTo>
                    <a:pt x="164592" y="28955"/>
                  </a:lnTo>
                  <a:lnTo>
                    <a:pt x="164592" y="0"/>
                  </a:lnTo>
                  <a:close/>
                </a:path>
                <a:path w="2994659" h="5328285">
                  <a:moveTo>
                    <a:pt x="278892" y="0"/>
                  </a:moveTo>
                  <a:lnTo>
                    <a:pt x="193675" y="0"/>
                  </a:lnTo>
                  <a:lnTo>
                    <a:pt x="193675" y="28955"/>
                  </a:lnTo>
                  <a:lnTo>
                    <a:pt x="278892" y="28955"/>
                  </a:lnTo>
                  <a:lnTo>
                    <a:pt x="278892" y="0"/>
                  </a:lnTo>
                  <a:close/>
                </a:path>
                <a:path w="2994659" h="5328285">
                  <a:moveTo>
                    <a:pt x="393192" y="0"/>
                  </a:moveTo>
                  <a:lnTo>
                    <a:pt x="307975" y="0"/>
                  </a:lnTo>
                  <a:lnTo>
                    <a:pt x="307975" y="28955"/>
                  </a:lnTo>
                  <a:lnTo>
                    <a:pt x="393192" y="28955"/>
                  </a:lnTo>
                  <a:lnTo>
                    <a:pt x="393192" y="0"/>
                  </a:lnTo>
                  <a:close/>
                </a:path>
                <a:path w="2994659" h="5328285">
                  <a:moveTo>
                    <a:pt x="507492" y="0"/>
                  </a:moveTo>
                  <a:lnTo>
                    <a:pt x="422275" y="0"/>
                  </a:lnTo>
                  <a:lnTo>
                    <a:pt x="422275" y="28955"/>
                  </a:lnTo>
                  <a:lnTo>
                    <a:pt x="507492" y="28955"/>
                  </a:lnTo>
                  <a:lnTo>
                    <a:pt x="507492" y="0"/>
                  </a:lnTo>
                  <a:close/>
                </a:path>
                <a:path w="2994659" h="5328285">
                  <a:moveTo>
                    <a:pt x="621792" y="0"/>
                  </a:moveTo>
                  <a:lnTo>
                    <a:pt x="536575" y="0"/>
                  </a:lnTo>
                  <a:lnTo>
                    <a:pt x="536575" y="28955"/>
                  </a:lnTo>
                  <a:lnTo>
                    <a:pt x="621792" y="28955"/>
                  </a:lnTo>
                  <a:lnTo>
                    <a:pt x="621792" y="0"/>
                  </a:lnTo>
                  <a:close/>
                </a:path>
                <a:path w="2994659" h="5328285">
                  <a:moveTo>
                    <a:pt x="736092" y="0"/>
                  </a:moveTo>
                  <a:lnTo>
                    <a:pt x="650875" y="0"/>
                  </a:lnTo>
                  <a:lnTo>
                    <a:pt x="650875" y="28955"/>
                  </a:lnTo>
                  <a:lnTo>
                    <a:pt x="736092" y="28955"/>
                  </a:lnTo>
                  <a:lnTo>
                    <a:pt x="736092" y="0"/>
                  </a:lnTo>
                  <a:close/>
                </a:path>
                <a:path w="2994659" h="5328285">
                  <a:moveTo>
                    <a:pt x="850265" y="0"/>
                  </a:moveTo>
                  <a:lnTo>
                    <a:pt x="763524" y="0"/>
                  </a:lnTo>
                  <a:lnTo>
                    <a:pt x="763524" y="28955"/>
                  </a:lnTo>
                  <a:lnTo>
                    <a:pt x="850265" y="28955"/>
                  </a:lnTo>
                  <a:lnTo>
                    <a:pt x="850265" y="0"/>
                  </a:lnTo>
                  <a:close/>
                </a:path>
                <a:path w="2994659" h="5328285">
                  <a:moveTo>
                    <a:pt x="964565" y="0"/>
                  </a:moveTo>
                  <a:lnTo>
                    <a:pt x="877824" y="0"/>
                  </a:lnTo>
                  <a:lnTo>
                    <a:pt x="877824" y="28955"/>
                  </a:lnTo>
                  <a:lnTo>
                    <a:pt x="964565" y="28955"/>
                  </a:lnTo>
                  <a:lnTo>
                    <a:pt x="964565" y="0"/>
                  </a:lnTo>
                  <a:close/>
                </a:path>
                <a:path w="2994659" h="5328285">
                  <a:moveTo>
                    <a:pt x="1078865" y="0"/>
                  </a:moveTo>
                  <a:lnTo>
                    <a:pt x="992124" y="0"/>
                  </a:lnTo>
                  <a:lnTo>
                    <a:pt x="992124" y="28955"/>
                  </a:lnTo>
                  <a:lnTo>
                    <a:pt x="1078865" y="28955"/>
                  </a:lnTo>
                  <a:lnTo>
                    <a:pt x="1078865" y="0"/>
                  </a:lnTo>
                  <a:close/>
                </a:path>
                <a:path w="2994659" h="5328285">
                  <a:moveTo>
                    <a:pt x="1191768" y="0"/>
                  </a:moveTo>
                  <a:lnTo>
                    <a:pt x="1106424" y="0"/>
                  </a:lnTo>
                  <a:lnTo>
                    <a:pt x="1106424" y="28955"/>
                  </a:lnTo>
                  <a:lnTo>
                    <a:pt x="1191768" y="28955"/>
                  </a:lnTo>
                  <a:lnTo>
                    <a:pt x="1191768" y="0"/>
                  </a:lnTo>
                  <a:close/>
                </a:path>
                <a:path w="2994659" h="5328285">
                  <a:moveTo>
                    <a:pt x="1306068" y="0"/>
                  </a:moveTo>
                  <a:lnTo>
                    <a:pt x="1220724" y="0"/>
                  </a:lnTo>
                  <a:lnTo>
                    <a:pt x="1220724" y="28955"/>
                  </a:lnTo>
                  <a:lnTo>
                    <a:pt x="1306068" y="28955"/>
                  </a:lnTo>
                  <a:lnTo>
                    <a:pt x="1306068" y="0"/>
                  </a:lnTo>
                  <a:close/>
                </a:path>
                <a:path w="2994659" h="5328285">
                  <a:moveTo>
                    <a:pt x="1420368" y="0"/>
                  </a:moveTo>
                  <a:lnTo>
                    <a:pt x="1335024" y="0"/>
                  </a:lnTo>
                  <a:lnTo>
                    <a:pt x="1335024" y="28955"/>
                  </a:lnTo>
                  <a:lnTo>
                    <a:pt x="1420368" y="28955"/>
                  </a:lnTo>
                  <a:lnTo>
                    <a:pt x="1420368" y="0"/>
                  </a:lnTo>
                  <a:close/>
                </a:path>
                <a:path w="2994659" h="5328285">
                  <a:moveTo>
                    <a:pt x="1534668" y="0"/>
                  </a:moveTo>
                  <a:lnTo>
                    <a:pt x="1449324" y="0"/>
                  </a:lnTo>
                  <a:lnTo>
                    <a:pt x="1449324" y="28955"/>
                  </a:lnTo>
                  <a:lnTo>
                    <a:pt x="1534668" y="28955"/>
                  </a:lnTo>
                  <a:lnTo>
                    <a:pt x="1534668" y="0"/>
                  </a:lnTo>
                  <a:close/>
                </a:path>
                <a:path w="2994659" h="5328285">
                  <a:moveTo>
                    <a:pt x="1648968" y="0"/>
                  </a:moveTo>
                  <a:lnTo>
                    <a:pt x="1563624" y="0"/>
                  </a:lnTo>
                  <a:lnTo>
                    <a:pt x="1563624" y="28955"/>
                  </a:lnTo>
                  <a:lnTo>
                    <a:pt x="1648968" y="28955"/>
                  </a:lnTo>
                  <a:lnTo>
                    <a:pt x="1648968" y="0"/>
                  </a:lnTo>
                  <a:close/>
                </a:path>
                <a:path w="2994659" h="5328285">
                  <a:moveTo>
                    <a:pt x="1763268" y="0"/>
                  </a:moveTo>
                  <a:lnTo>
                    <a:pt x="1677924" y="0"/>
                  </a:lnTo>
                  <a:lnTo>
                    <a:pt x="1677924" y="28955"/>
                  </a:lnTo>
                  <a:lnTo>
                    <a:pt x="1763268" y="28955"/>
                  </a:lnTo>
                  <a:lnTo>
                    <a:pt x="1763268" y="0"/>
                  </a:lnTo>
                  <a:close/>
                </a:path>
                <a:path w="2994659" h="5328285">
                  <a:moveTo>
                    <a:pt x="1877568" y="0"/>
                  </a:moveTo>
                  <a:lnTo>
                    <a:pt x="1792224" y="0"/>
                  </a:lnTo>
                  <a:lnTo>
                    <a:pt x="1792224" y="28955"/>
                  </a:lnTo>
                  <a:lnTo>
                    <a:pt x="1877568" y="28955"/>
                  </a:lnTo>
                  <a:lnTo>
                    <a:pt x="1877568" y="0"/>
                  </a:lnTo>
                  <a:close/>
                </a:path>
                <a:path w="2994659" h="5328285">
                  <a:moveTo>
                    <a:pt x="1991868" y="0"/>
                  </a:moveTo>
                  <a:lnTo>
                    <a:pt x="1906524" y="0"/>
                  </a:lnTo>
                  <a:lnTo>
                    <a:pt x="1906524" y="28955"/>
                  </a:lnTo>
                  <a:lnTo>
                    <a:pt x="1991868" y="28955"/>
                  </a:lnTo>
                  <a:lnTo>
                    <a:pt x="1991868" y="0"/>
                  </a:lnTo>
                  <a:close/>
                </a:path>
                <a:path w="2994659" h="5328285">
                  <a:moveTo>
                    <a:pt x="2106168" y="0"/>
                  </a:moveTo>
                  <a:lnTo>
                    <a:pt x="2020824" y="0"/>
                  </a:lnTo>
                  <a:lnTo>
                    <a:pt x="2020824" y="28955"/>
                  </a:lnTo>
                  <a:lnTo>
                    <a:pt x="2106168" y="28955"/>
                  </a:lnTo>
                  <a:lnTo>
                    <a:pt x="2106168" y="0"/>
                  </a:lnTo>
                  <a:close/>
                </a:path>
                <a:path w="2994659" h="5328285">
                  <a:moveTo>
                    <a:pt x="2220468" y="0"/>
                  </a:moveTo>
                  <a:lnTo>
                    <a:pt x="2135124" y="0"/>
                  </a:lnTo>
                  <a:lnTo>
                    <a:pt x="2135124" y="28955"/>
                  </a:lnTo>
                  <a:lnTo>
                    <a:pt x="2220468" y="28955"/>
                  </a:lnTo>
                  <a:lnTo>
                    <a:pt x="2220468" y="0"/>
                  </a:lnTo>
                  <a:close/>
                </a:path>
                <a:path w="2994659" h="5328285">
                  <a:moveTo>
                    <a:pt x="2334768" y="0"/>
                  </a:moveTo>
                  <a:lnTo>
                    <a:pt x="2249424" y="0"/>
                  </a:lnTo>
                  <a:lnTo>
                    <a:pt x="2249424" y="28955"/>
                  </a:lnTo>
                  <a:lnTo>
                    <a:pt x="2334768" y="28955"/>
                  </a:lnTo>
                  <a:lnTo>
                    <a:pt x="2334768" y="0"/>
                  </a:lnTo>
                  <a:close/>
                </a:path>
                <a:path w="2994659" h="5328285">
                  <a:moveTo>
                    <a:pt x="2449068" y="0"/>
                  </a:moveTo>
                  <a:lnTo>
                    <a:pt x="2363724" y="0"/>
                  </a:lnTo>
                  <a:lnTo>
                    <a:pt x="2363724" y="28955"/>
                  </a:lnTo>
                  <a:lnTo>
                    <a:pt x="2449068" y="28955"/>
                  </a:lnTo>
                  <a:lnTo>
                    <a:pt x="2449068" y="0"/>
                  </a:lnTo>
                  <a:close/>
                </a:path>
                <a:path w="2994659" h="5328285">
                  <a:moveTo>
                    <a:pt x="2563368" y="0"/>
                  </a:moveTo>
                  <a:lnTo>
                    <a:pt x="2478024" y="0"/>
                  </a:lnTo>
                  <a:lnTo>
                    <a:pt x="2478024" y="28955"/>
                  </a:lnTo>
                  <a:lnTo>
                    <a:pt x="2563368" y="28955"/>
                  </a:lnTo>
                  <a:lnTo>
                    <a:pt x="2563368" y="0"/>
                  </a:lnTo>
                  <a:close/>
                </a:path>
                <a:path w="2994659" h="5328285">
                  <a:moveTo>
                    <a:pt x="2677668" y="0"/>
                  </a:moveTo>
                  <a:lnTo>
                    <a:pt x="2592324" y="0"/>
                  </a:lnTo>
                  <a:lnTo>
                    <a:pt x="2592324" y="28955"/>
                  </a:lnTo>
                  <a:lnTo>
                    <a:pt x="2677668" y="28955"/>
                  </a:lnTo>
                  <a:lnTo>
                    <a:pt x="2677668" y="0"/>
                  </a:lnTo>
                  <a:close/>
                </a:path>
                <a:path w="2994659" h="5328285">
                  <a:moveTo>
                    <a:pt x="2791967" y="0"/>
                  </a:moveTo>
                  <a:lnTo>
                    <a:pt x="2705100" y="0"/>
                  </a:lnTo>
                  <a:lnTo>
                    <a:pt x="2705100" y="28955"/>
                  </a:lnTo>
                  <a:lnTo>
                    <a:pt x="2791967" y="28955"/>
                  </a:lnTo>
                  <a:lnTo>
                    <a:pt x="2791967" y="0"/>
                  </a:lnTo>
                  <a:close/>
                </a:path>
                <a:path w="2994659" h="5328285">
                  <a:moveTo>
                    <a:pt x="2906267" y="0"/>
                  </a:moveTo>
                  <a:lnTo>
                    <a:pt x="2819400" y="0"/>
                  </a:lnTo>
                  <a:lnTo>
                    <a:pt x="2819400" y="28955"/>
                  </a:lnTo>
                  <a:lnTo>
                    <a:pt x="2906267" y="28955"/>
                  </a:lnTo>
                  <a:lnTo>
                    <a:pt x="2906267" y="0"/>
                  </a:lnTo>
                  <a:close/>
                </a:path>
                <a:path w="2994659" h="5328285">
                  <a:moveTo>
                    <a:pt x="2965830" y="13842"/>
                  </a:moveTo>
                  <a:lnTo>
                    <a:pt x="2965830" y="54864"/>
                  </a:lnTo>
                  <a:lnTo>
                    <a:pt x="2994659" y="54864"/>
                  </a:lnTo>
                  <a:lnTo>
                    <a:pt x="2994659" y="29083"/>
                  </a:lnTo>
                  <a:lnTo>
                    <a:pt x="2979419" y="29083"/>
                  </a:lnTo>
                  <a:lnTo>
                    <a:pt x="2965830" y="13842"/>
                  </a:lnTo>
                  <a:close/>
                </a:path>
                <a:path w="2994659" h="5328285">
                  <a:moveTo>
                    <a:pt x="2987167" y="0"/>
                  </a:moveTo>
                  <a:lnTo>
                    <a:pt x="2933700" y="0"/>
                  </a:lnTo>
                  <a:lnTo>
                    <a:pt x="2933700" y="29083"/>
                  </a:lnTo>
                  <a:lnTo>
                    <a:pt x="2965830" y="29083"/>
                  </a:lnTo>
                  <a:lnTo>
                    <a:pt x="2965830" y="13842"/>
                  </a:lnTo>
                  <a:lnTo>
                    <a:pt x="2994659" y="13842"/>
                  </a:lnTo>
                  <a:lnTo>
                    <a:pt x="2994659" y="6096"/>
                  </a:lnTo>
                  <a:lnTo>
                    <a:pt x="2987167" y="0"/>
                  </a:lnTo>
                  <a:close/>
                </a:path>
                <a:path w="2994659" h="5328285">
                  <a:moveTo>
                    <a:pt x="2994659" y="13842"/>
                  </a:moveTo>
                  <a:lnTo>
                    <a:pt x="2965830" y="13842"/>
                  </a:lnTo>
                  <a:lnTo>
                    <a:pt x="2979419" y="29083"/>
                  </a:lnTo>
                  <a:lnTo>
                    <a:pt x="2994659" y="29083"/>
                  </a:lnTo>
                  <a:lnTo>
                    <a:pt x="2994659" y="13842"/>
                  </a:lnTo>
                  <a:close/>
                </a:path>
                <a:path w="2994659" h="5328285">
                  <a:moveTo>
                    <a:pt x="2994659" y="82423"/>
                  </a:moveTo>
                  <a:lnTo>
                    <a:pt x="2965830" y="82423"/>
                  </a:lnTo>
                  <a:lnTo>
                    <a:pt x="2965830" y="169164"/>
                  </a:lnTo>
                  <a:lnTo>
                    <a:pt x="2994659" y="169164"/>
                  </a:lnTo>
                  <a:lnTo>
                    <a:pt x="2994659" y="82423"/>
                  </a:lnTo>
                  <a:close/>
                </a:path>
                <a:path w="2994659" h="5328285">
                  <a:moveTo>
                    <a:pt x="2994659" y="196723"/>
                  </a:moveTo>
                  <a:lnTo>
                    <a:pt x="2965830" y="196723"/>
                  </a:lnTo>
                  <a:lnTo>
                    <a:pt x="2965830" y="281940"/>
                  </a:lnTo>
                  <a:lnTo>
                    <a:pt x="2994659" y="281940"/>
                  </a:lnTo>
                  <a:lnTo>
                    <a:pt x="2994659" y="196723"/>
                  </a:lnTo>
                  <a:close/>
                </a:path>
                <a:path w="2994659" h="5328285">
                  <a:moveTo>
                    <a:pt x="2994659" y="311023"/>
                  </a:moveTo>
                  <a:lnTo>
                    <a:pt x="2965830" y="311023"/>
                  </a:lnTo>
                  <a:lnTo>
                    <a:pt x="2965830" y="396240"/>
                  </a:lnTo>
                  <a:lnTo>
                    <a:pt x="2994659" y="396240"/>
                  </a:lnTo>
                  <a:lnTo>
                    <a:pt x="2994659" y="311023"/>
                  </a:lnTo>
                  <a:close/>
                </a:path>
                <a:path w="2994659" h="5328285">
                  <a:moveTo>
                    <a:pt x="2994659" y="425323"/>
                  </a:moveTo>
                  <a:lnTo>
                    <a:pt x="2965830" y="425323"/>
                  </a:lnTo>
                  <a:lnTo>
                    <a:pt x="2965830" y="510540"/>
                  </a:lnTo>
                  <a:lnTo>
                    <a:pt x="2994659" y="510540"/>
                  </a:lnTo>
                  <a:lnTo>
                    <a:pt x="2994659" y="425323"/>
                  </a:lnTo>
                  <a:close/>
                </a:path>
                <a:path w="2994659" h="5328285">
                  <a:moveTo>
                    <a:pt x="2994659" y="539623"/>
                  </a:moveTo>
                  <a:lnTo>
                    <a:pt x="2965830" y="539623"/>
                  </a:lnTo>
                  <a:lnTo>
                    <a:pt x="2965830" y="624840"/>
                  </a:lnTo>
                  <a:lnTo>
                    <a:pt x="2994659" y="624840"/>
                  </a:lnTo>
                  <a:lnTo>
                    <a:pt x="2994659" y="539623"/>
                  </a:lnTo>
                  <a:close/>
                </a:path>
                <a:path w="2994659" h="5328285">
                  <a:moveTo>
                    <a:pt x="2994659" y="653923"/>
                  </a:moveTo>
                  <a:lnTo>
                    <a:pt x="2965830" y="653923"/>
                  </a:lnTo>
                  <a:lnTo>
                    <a:pt x="2965830" y="739140"/>
                  </a:lnTo>
                  <a:lnTo>
                    <a:pt x="2994659" y="739140"/>
                  </a:lnTo>
                  <a:lnTo>
                    <a:pt x="2994659" y="653923"/>
                  </a:lnTo>
                  <a:close/>
                </a:path>
                <a:path w="2994659" h="5328285">
                  <a:moveTo>
                    <a:pt x="2994659" y="768223"/>
                  </a:moveTo>
                  <a:lnTo>
                    <a:pt x="2965830" y="768223"/>
                  </a:lnTo>
                  <a:lnTo>
                    <a:pt x="2965830" y="853440"/>
                  </a:lnTo>
                  <a:lnTo>
                    <a:pt x="2994659" y="853440"/>
                  </a:lnTo>
                  <a:lnTo>
                    <a:pt x="2994659" y="768223"/>
                  </a:lnTo>
                  <a:close/>
                </a:path>
                <a:path w="2994659" h="5328285">
                  <a:moveTo>
                    <a:pt x="2994659" y="882523"/>
                  </a:moveTo>
                  <a:lnTo>
                    <a:pt x="2965830" y="882523"/>
                  </a:lnTo>
                  <a:lnTo>
                    <a:pt x="2965830" y="967740"/>
                  </a:lnTo>
                  <a:lnTo>
                    <a:pt x="2994659" y="967740"/>
                  </a:lnTo>
                  <a:lnTo>
                    <a:pt x="2994659" y="882523"/>
                  </a:lnTo>
                  <a:close/>
                </a:path>
                <a:path w="2994659" h="5328285">
                  <a:moveTo>
                    <a:pt x="2994659" y="995299"/>
                  </a:moveTo>
                  <a:lnTo>
                    <a:pt x="2965830" y="995299"/>
                  </a:lnTo>
                  <a:lnTo>
                    <a:pt x="2965830" y="1082040"/>
                  </a:lnTo>
                  <a:lnTo>
                    <a:pt x="2994659" y="1082040"/>
                  </a:lnTo>
                  <a:lnTo>
                    <a:pt x="2994659" y="995299"/>
                  </a:lnTo>
                  <a:close/>
                </a:path>
                <a:path w="2994659" h="5328285">
                  <a:moveTo>
                    <a:pt x="2994659" y="1109598"/>
                  </a:moveTo>
                  <a:lnTo>
                    <a:pt x="2965830" y="1109598"/>
                  </a:lnTo>
                  <a:lnTo>
                    <a:pt x="2965830" y="1194942"/>
                  </a:lnTo>
                  <a:lnTo>
                    <a:pt x="2994659" y="1194942"/>
                  </a:lnTo>
                  <a:lnTo>
                    <a:pt x="2994659" y="1109598"/>
                  </a:lnTo>
                  <a:close/>
                </a:path>
                <a:path w="2994659" h="5328285">
                  <a:moveTo>
                    <a:pt x="2994659" y="1223898"/>
                  </a:moveTo>
                  <a:lnTo>
                    <a:pt x="2965830" y="1223898"/>
                  </a:lnTo>
                  <a:lnTo>
                    <a:pt x="2965830" y="1309242"/>
                  </a:lnTo>
                  <a:lnTo>
                    <a:pt x="2994659" y="1309242"/>
                  </a:lnTo>
                  <a:lnTo>
                    <a:pt x="2994659" y="1223898"/>
                  </a:lnTo>
                  <a:close/>
                </a:path>
                <a:path w="2994659" h="5328285">
                  <a:moveTo>
                    <a:pt x="2994659" y="1338198"/>
                  </a:moveTo>
                  <a:lnTo>
                    <a:pt x="2965830" y="1338198"/>
                  </a:lnTo>
                  <a:lnTo>
                    <a:pt x="2965830" y="1423542"/>
                  </a:lnTo>
                  <a:lnTo>
                    <a:pt x="2994659" y="1423542"/>
                  </a:lnTo>
                  <a:lnTo>
                    <a:pt x="2994659" y="1338198"/>
                  </a:lnTo>
                  <a:close/>
                </a:path>
                <a:path w="2994659" h="5328285">
                  <a:moveTo>
                    <a:pt x="2994659" y="1452498"/>
                  </a:moveTo>
                  <a:lnTo>
                    <a:pt x="2965830" y="1452498"/>
                  </a:lnTo>
                  <a:lnTo>
                    <a:pt x="2965830" y="1537842"/>
                  </a:lnTo>
                  <a:lnTo>
                    <a:pt x="2994659" y="1537842"/>
                  </a:lnTo>
                  <a:lnTo>
                    <a:pt x="2994659" y="1452498"/>
                  </a:lnTo>
                  <a:close/>
                </a:path>
                <a:path w="2994659" h="5328285">
                  <a:moveTo>
                    <a:pt x="2994659" y="1566798"/>
                  </a:moveTo>
                  <a:lnTo>
                    <a:pt x="2965830" y="1566798"/>
                  </a:lnTo>
                  <a:lnTo>
                    <a:pt x="2965830" y="1652142"/>
                  </a:lnTo>
                  <a:lnTo>
                    <a:pt x="2994659" y="1652142"/>
                  </a:lnTo>
                  <a:lnTo>
                    <a:pt x="2994659" y="1566798"/>
                  </a:lnTo>
                  <a:close/>
                </a:path>
                <a:path w="2994659" h="5328285">
                  <a:moveTo>
                    <a:pt x="2994659" y="1681098"/>
                  </a:moveTo>
                  <a:lnTo>
                    <a:pt x="2965830" y="1681098"/>
                  </a:lnTo>
                  <a:lnTo>
                    <a:pt x="2965830" y="1766442"/>
                  </a:lnTo>
                  <a:lnTo>
                    <a:pt x="2994659" y="1766442"/>
                  </a:lnTo>
                  <a:lnTo>
                    <a:pt x="2994659" y="1681098"/>
                  </a:lnTo>
                  <a:close/>
                </a:path>
                <a:path w="2994659" h="5328285">
                  <a:moveTo>
                    <a:pt x="2994659" y="1795398"/>
                  </a:moveTo>
                  <a:lnTo>
                    <a:pt x="2965830" y="1795398"/>
                  </a:lnTo>
                  <a:lnTo>
                    <a:pt x="2965830" y="1880742"/>
                  </a:lnTo>
                  <a:lnTo>
                    <a:pt x="2994659" y="1880742"/>
                  </a:lnTo>
                  <a:lnTo>
                    <a:pt x="2994659" y="1795398"/>
                  </a:lnTo>
                  <a:close/>
                </a:path>
                <a:path w="2994659" h="5328285">
                  <a:moveTo>
                    <a:pt x="2994659" y="1908302"/>
                  </a:moveTo>
                  <a:lnTo>
                    <a:pt x="2965830" y="1908302"/>
                  </a:lnTo>
                  <a:lnTo>
                    <a:pt x="2965830" y="1995042"/>
                  </a:lnTo>
                  <a:lnTo>
                    <a:pt x="2994659" y="1995042"/>
                  </a:lnTo>
                  <a:lnTo>
                    <a:pt x="2994659" y="1908302"/>
                  </a:lnTo>
                  <a:close/>
                </a:path>
                <a:path w="2994659" h="5328285">
                  <a:moveTo>
                    <a:pt x="2994659" y="2022602"/>
                  </a:moveTo>
                  <a:lnTo>
                    <a:pt x="2965830" y="2022602"/>
                  </a:lnTo>
                  <a:lnTo>
                    <a:pt x="2965830" y="2107819"/>
                  </a:lnTo>
                  <a:lnTo>
                    <a:pt x="2994659" y="2107819"/>
                  </a:lnTo>
                  <a:lnTo>
                    <a:pt x="2994659" y="2022602"/>
                  </a:lnTo>
                  <a:close/>
                </a:path>
                <a:path w="2994659" h="5328285">
                  <a:moveTo>
                    <a:pt x="2994659" y="2136902"/>
                  </a:moveTo>
                  <a:lnTo>
                    <a:pt x="2965830" y="2136902"/>
                  </a:lnTo>
                  <a:lnTo>
                    <a:pt x="2965830" y="2222119"/>
                  </a:lnTo>
                  <a:lnTo>
                    <a:pt x="2994659" y="2222119"/>
                  </a:lnTo>
                  <a:lnTo>
                    <a:pt x="2994659" y="2136902"/>
                  </a:lnTo>
                  <a:close/>
                </a:path>
                <a:path w="2994659" h="5328285">
                  <a:moveTo>
                    <a:pt x="2994659" y="2251202"/>
                  </a:moveTo>
                  <a:lnTo>
                    <a:pt x="2965830" y="2251202"/>
                  </a:lnTo>
                  <a:lnTo>
                    <a:pt x="2965830" y="2336419"/>
                  </a:lnTo>
                  <a:lnTo>
                    <a:pt x="2994659" y="2336419"/>
                  </a:lnTo>
                  <a:lnTo>
                    <a:pt x="2994659" y="2251202"/>
                  </a:lnTo>
                  <a:close/>
                </a:path>
                <a:path w="2994659" h="5328285">
                  <a:moveTo>
                    <a:pt x="2994659" y="2365502"/>
                  </a:moveTo>
                  <a:lnTo>
                    <a:pt x="2965830" y="2365502"/>
                  </a:lnTo>
                  <a:lnTo>
                    <a:pt x="2965830" y="2450719"/>
                  </a:lnTo>
                  <a:lnTo>
                    <a:pt x="2994659" y="2450719"/>
                  </a:lnTo>
                  <a:lnTo>
                    <a:pt x="2994659" y="2365502"/>
                  </a:lnTo>
                  <a:close/>
                </a:path>
                <a:path w="2994659" h="5328285">
                  <a:moveTo>
                    <a:pt x="2994659" y="2479802"/>
                  </a:moveTo>
                  <a:lnTo>
                    <a:pt x="2965830" y="2479802"/>
                  </a:lnTo>
                  <a:lnTo>
                    <a:pt x="2965830" y="2565019"/>
                  </a:lnTo>
                  <a:lnTo>
                    <a:pt x="2994659" y="2565019"/>
                  </a:lnTo>
                  <a:lnTo>
                    <a:pt x="2994659" y="2479802"/>
                  </a:lnTo>
                  <a:close/>
                </a:path>
                <a:path w="2994659" h="5328285">
                  <a:moveTo>
                    <a:pt x="2994659" y="2594102"/>
                  </a:moveTo>
                  <a:lnTo>
                    <a:pt x="2965830" y="2594102"/>
                  </a:lnTo>
                  <a:lnTo>
                    <a:pt x="2965830" y="2679319"/>
                  </a:lnTo>
                  <a:lnTo>
                    <a:pt x="2994659" y="2679319"/>
                  </a:lnTo>
                  <a:lnTo>
                    <a:pt x="2994659" y="2594102"/>
                  </a:lnTo>
                  <a:close/>
                </a:path>
                <a:path w="2994659" h="5328285">
                  <a:moveTo>
                    <a:pt x="2994659" y="2706878"/>
                  </a:moveTo>
                  <a:lnTo>
                    <a:pt x="2965830" y="2706878"/>
                  </a:lnTo>
                  <a:lnTo>
                    <a:pt x="2965830" y="2793619"/>
                  </a:lnTo>
                  <a:lnTo>
                    <a:pt x="2994659" y="2793619"/>
                  </a:lnTo>
                  <a:lnTo>
                    <a:pt x="2994659" y="2706878"/>
                  </a:lnTo>
                  <a:close/>
                </a:path>
                <a:path w="2994659" h="5328285">
                  <a:moveTo>
                    <a:pt x="2994659" y="2821178"/>
                  </a:moveTo>
                  <a:lnTo>
                    <a:pt x="2965830" y="2821178"/>
                  </a:lnTo>
                  <a:lnTo>
                    <a:pt x="2965830" y="2907919"/>
                  </a:lnTo>
                  <a:lnTo>
                    <a:pt x="2994659" y="2907919"/>
                  </a:lnTo>
                  <a:lnTo>
                    <a:pt x="2994659" y="2821178"/>
                  </a:lnTo>
                  <a:close/>
                </a:path>
                <a:path w="2994659" h="5328285">
                  <a:moveTo>
                    <a:pt x="2994659" y="2935351"/>
                  </a:moveTo>
                  <a:lnTo>
                    <a:pt x="2965830" y="2935351"/>
                  </a:lnTo>
                  <a:lnTo>
                    <a:pt x="2965830" y="3020568"/>
                  </a:lnTo>
                  <a:lnTo>
                    <a:pt x="2994659" y="3020568"/>
                  </a:lnTo>
                  <a:lnTo>
                    <a:pt x="2994659" y="2935351"/>
                  </a:lnTo>
                  <a:close/>
                </a:path>
                <a:path w="2994659" h="5328285">
                  <a:moveTo>
                    <a:pt x="2994659" y="3049651"/>
                  </a:moveTo>
                  <a:lnTo>
                    <a:pt x="2965830" y="3049651"/>
                  </a:lnTo>
                  <a:lnTo>
                    <a:pt x="2965830" y="3134868"/>
                  </a:lnTo>
                  <a:lnTo>
                    <a:pt x="2994659" y="3134868"/>
                  </a:lnTo>
                  <a:lnTo>
                    <a:pt x="2994659" y="3049651"/>
                  </a:lnTo>
                  <a:close/>
                </a:path>
                <a:path w="2994659" h="5328285">
                  <a:moveTo>
                    <a:pt x="2994659" y="3163951"/>
                  </a:moveTo>
                  <a:lnTo>
                    <a:pt x="2965830" y="3163951"/>
                  </a:lnTo>
                  <a:lnTo>
                    <a:pt x="2965830" y="3249168"/>
                  </a:lnTo>
                  <a:lnTo>
                    <a:pt x="2994659" y="3249168"/>
                  </a:lnTo>
                  <a:lnTo>
                    <a:pt x="2994659" y="3163951"/>
                  </a:lnTo>
                  <a:close/>
                </a:path>
                <a:path w="2994659" h="5328285">
                  <a:moveTo>
                    <a:pt x="2994659" y="3278251"/>
                  </a:moveTo>
                  <a:lnTo>
                    <a:pt x="2965830" y="3278251"/>
                  </a:lnTo>
                  <a:lnTo>
                    <a:pt x="2965830" y="3363468"/>
                  </a:lnTo>
                  <a:lnTo>
                    <a:pt x="2994659" y="3363468"/>
                  </a:lnTo>
                  <a:lnTo>
                    <a:pt x="2994659" y="3278251"/>
                  </a:lnTo>
                  <a:close/>
                </a:path>
                <a:path w="2994659" h="5328285">
                  <a:moveTo>
                    <a:pt x="2994659" y="3392551"/>
                  </a:moveTo>
                  <a:lnTo>
                    <a:pt x="2965830" y="3392551"/>
                  </a:lnTo>
                  <a:lnTo>
                    <a:pt x="2965830" y="3477768"/>
                  </a:lnTo>
                  <a:lnTo>
                    <a:pt x="2994659" y="3477768"/>
                  </a:lnTo>
                  <a:lnTo>
                    <a:pt x="2994659" y="3392551"/>
                  </a:lnTo>
                  <a:close/>
                </a:path>
                <a:path w="2994659" h="5328285">
                  <a:moveTo>
                    <a:pt x="2994659" y="3506851"/>
                  </a:moveTo>
                  <a:lnTo>
                    <a:pt x="2965830" y="3506851"/>
                  </a:lnTo>
                  <a:lnTo>
                    <a:pt x="2965830" y="3592068"/>
                  </a:lnTo>
                  <a:lnTo>
                    <a:pt x="2994659" y="3592068"/>
                  </a:lnTo>
                  <a:lnTo>
                    <a:pt x="2994659" y="3506851"/>
                  </a:lnTo>
                  <a:close/>
                </a:path>
                <a:path w="2994659" h="5328285">
                  <a:moveTo>
                    <a:pt x="2994659" y="3619627"/>
                  </a:moveTo>
                  <a:lnTo>
                    <a:pt x="2965830" y="3619627"/>
                  </a:lnTo>
                  <a:lnTo>
                    <a:pt x="2965830" y="3706368"/>
                  </a:lnTo>
                  <a:lnTo>
                    <a:pt x="2994659" y="3706368"/>
                  </a:lnTo>
                  <a:lnTo>
                    <a:pt x="2994659" y="3619627"/>
                  </a:lnTo>
                  <a:close/>
                </a:path>
                <a:path w="2994659" h="5328285">
                  <a:moveTo>
                    <a:pt x="2994659" y="3733927"/>
                  </a:moveTo>
                  <a:lnTo>
                    <a:pt x="2965830" y="3733927"/>
                  </a:lnTo>
                  <a:lnTo>
                    <a:pt x="2965830" y="3819144"/>
                  </a:lnTo>
                  <a:lnTo>
                    <a:pt x="2994659" y="3819144"/>
                  </a:lnTo>
                  <a:lnTo>
                    <a:pt x="2994659" y="3733927"/>
                  </a:lnTo>
                  <a:close/>
                </a:path>
                <a:path w="2994659" h="5328285">
                  <a:moveTo>
                    <a:pt x="2994659" y="3848227"/>
                  </a:moveTo>
                  <a:lnTo>
                    <a:pt x="2965830" y="3848227"/>
                  </a:lnTo>
                  <a:lnTo>
                    <a:pt x="2965830" y="3933444"/>
                  </a:lnTo>
                  <a:lnTo>
                    <a:pt x="2994659" y="3933444"/>
                  </a:lnTo>
                  <a:lnTo>
                    <a:pt x="2994659" y="3848227"/>
                  </a:lnTo>
                  <a:close/>
                </a:path>
                <a:path w="2994659" h="5328285">
                  <a:moveTo>
                    <a:pt x="2994659" y="3962527"/>
                  </a:moveTo>
                  <a:lnTo>
                    <a:pt x="2965830" y="3962527"/>
                  </a:lnTo>
                  <a:lnTo>
                    <a:pt x="2965830" y="4047744"/>
                  </a:lnTo>
                  <a:lnTo>
                    <a:pt x="2994659" y="4047744"/>
                  </a:lnTo>
                  <a:lnTo>
                    <a:pt x="2994659" y="3962527"/>
                  </a:lnTo>
                  <a:close/>
                </a:path>
                <a:path w="2994659" h="5328285">
                  <a:moveTo>
                    <a:pt x="2994659" y="4076827"/>
                  </a:moveTo>
                  <a:lnTo>
                    <a:pt x="2965830" y="4076827"/>
                  </a:lnTo>
                  <a:lnTo>
                    <a:pt x="2965830" y="4162044"/>
                  </a:lnTo>
                  <a:lnTo>
                    <a:pt x="2994659" y="4162044"/>
                  </a:lnTo>
                  <a:lnTo>
                    <a:pt x="2994659" y="4076827"/>
                  </a:lnTo>
                  <a:close/>
                </a:path>
                <a:path w="2994659" h="5328285">
                  <a:moveTo>
                    <a:pt x="2994659" y="4191127"/>
                  </a:moveTo>
                  <a:lnTo>
                    <a:pt x="2965830" y="4191127"/>
                  </a:lnTo>
                  <a:lnTo>
                    <a:pt x="2965830" y="4276344"/>
                  </a:lnTo>
                  <a:lnTo>
                    <a:pt x="2994659" y="4276344"/>
                  </a:lnTo>
                  <a:lnTo>
                    <a:pt x="2994659" y="4191127"/>
                  </a:lnTo>
                  <a:close/>
                </a:path>
                <a:path w="2994659" h="5328285">
                  <a:moveTo>
                    <a:pt x="2994659" y="4305427"/>
                  </a:moveTo>
                  <a:lnTo>
                    <a:pt x="2965830" y="4305427"/>
                  </a:lnTo>
                  <a:lnTo>
                    <a:pt x="2965830" y="4390644"/>
                  </a:lnTo>
                  <a:lnTo>
                    <a:pt x="2994659" y="4390644"/>
                  </a:lnTo>
                  <a:lnTo>
                    <a:pt x="2994659" y="4305427"/>
                  </a:lnTo>
                  <a:close/>
                </a:path>
                <a:path w="2994659" h="5328285">
                  <a:moveTo>
                    <a:pt x="2994659" y="4419727"/>
                  </a:moveTo>
                  <a:lnTo>
                    <a:pt x="2965830" y="4419727"/>
                  </a:lnTo>
                  <a:lnTo>
                    <a:pt x="2965830" y="4504944"/>
                  </a:lnTo>
                  <a:lnTo>
                    <a:pt x="2994659" y="4504944"/>
                  </a:lnTo>
                  <a:lnTo>
                    <a:pt x="2994659" y="4419727"/>
                  </a:lnTo>
                  <a:close/>
                </a:path>
                <a:path w="2994659" h="5328285">
                  <a:moveTo>
                    <a:pt x="2994659" y="4532503"/>
                  </a:moveTo>
                  <a:lnTo>
                    <a:pt x="2965830" y="4532503"/>
                  </a:lnTo>
                  <a:lnTo>
                    <a:pt x="2965830" y="4619244"/>
                  </a:lnTo>
                  <a:lnTo>
                    <a:pt x="2994659" y="4619244"/>
                  </a:lnTo>
                  <a:lnTo>
                    <a:pt x="2994659" y="4532503"/>
                  </a:lnTo>
                  <a:close/>
                </a:path>
                <a:path w="2994659" h="5328285">
                  <a:moveTo>
                    <a:pt x="2994659" y="4646803"/>
                  </a:moveTo>
                  <a:lnTo>
                    <a:pt x="2965830" y="4646803"/>
                  </a:lnTo>
                  <a:lnTo>
                    <a:pt x="2965830" y="4732147"/>
                  </a:lnTo>
                  <a:lnTo>
                    <a:pt x="2994659" y="4732147"/>
                  </a:lnTo>
                  <a:lnTo>
                    <a:pt x="2994659" y="4646803"/>
                  </a:lnTo>
                  <a:close/>
                </a:path>
                <a:path w="2994659" h="5328285">
                  <a:moveTo>
                    <a:pt x="2994659" y="4761103"/>
                  </a:moveTo>
                  <a:lnTo>
                    <a:pt x="2965830" y="4761103"/>
                  </a:lnTo>
                  <a:lnTo>
                    <a:pt x="2965830" y="4846447"/>
                  </a:lnTo>
                  <a:lnTo>
                    <a:pt x="2994659" y="4846447"/>
                  </a:lnTo>
                  <a:lnTo>
                    <a:pt x="2994659" y="4761103"/>
                  </a:lnTo>
                  <a:close/>
                </a:path>
                <a:path w="2994659" h="5328285">
                  <a:moveTo>
                    <a:pt x="2994659" y="4875403"/>
                  </a:moveTo>
                  <a:lnTo>
                    <a:pt x="2965830" y="4875403"/>
                  </a:lnTo>
                  <a:lnTo>
                    <a:pt x="2965830" y="4960747"/>
                  </a:lnTo>
                  <a:lnTo>
                    <a:pt x="2994659" y="4960747"/>
                  </a:lnTo>
                  <a:lnTo>
                    <a:pt x="2994659" y="4875403"/>
                  </a:lnTo>
                  <a:close/>
                </a:path>
                <a:path w="2994659" h="5328285">
                  <a:moveTo>
                    <a:pt x="2994659" y="4989703"/>
                  </a:moveTo>
                  <a:lnTo>
                    <a:pt x="2965830" y="4989703"/>
                  </a:lnTo>
                  <a:lnTo>
                    <a:pt x="2965830" y="5075047"/>
                  </a:lnTo>
                  <a:lnTo>
                    <a:pt x="2994659" y="5075047"/>
                  </a:lnTo>
                  <a:lnTo>
                    <a:pt x="2994659" y="4989703"/>
                  </a:lnTo>
                  <a:close/>
                </a:path>
                <a:path w="2994659" h="5328285">
                  <a:moveTo>
                    <a:pt x="2994659" y="5104003"/>
                  </a:moveTo>
                  <a:lnTo>
                    <a:pt x="2965830" y="5104003"/>
                  </a:lnTo>
                  <a:lnTo>
                    <a:pt x="2965830" y="5189347"/>
                  </a:lnTo>
                  <a:lnTo>
                    <a:pt x="2994659" y="5189347"/>
                  </a:lnTo>
                  <a:lnTo>
                    <a:pt x="2994659" y="5104003"/>
                  </a:lnTo>
                  <a:close/>
                </a:path>
                <a:path w="2994659" h="5328285">
                  <a:moveTo>
                    <a:pt x="2994659" y="5218303"/>
                  </a:moveTo>
                  <a:lnTo>
                    <a:pt x="2965830" y="5218303"/>
                  </a:lnTo>
                  <a:lnTo>
                    <a:pt x="2965830" y="5303647"/>
                  </a:lnTo>
                  <a:lnTo>
                    <a:pt x="2994659" y="5303647"/>
                  </a:lnTo>
                  <a:lnTo>
                    <a:pt x="2994659" y="5218303"/>
                  </a:lnTo>
                  <a:close/>
                </a:path>
                <a:path w="2994659" h="5328285">
                  <a:moveTo>
                    <a:pt x="2961131" y="5299075"/>
                  </a:moveTo>
                  <a:lnTo>
                    <a:pt x="2875914" y="5299075"/>
                  </a:lnTo>
                  <a:lnTo>
                    <a:pt x="2875914" y="5327904"/>
                  </a:lnTo>
                  <a:lnTo>
                    <a:pt x="2961131" y="5327904"/>
                  </a:lnTo>
                  <a:lnTo>
                    <a:pt x="2961131" y="5299075"/>
                  </a:lnTo>
                  <a:close/>
                </a:path>
                <a:path w="2994659" h="5328285">
                  <a:moveTo>
                    <a:pt x="2846831" y="5299075"/>
                  </a:moveTo>
                  <a:lnTo>
                    <a:pt x="2761614" y="5299075"/>
                  </a:lnTo>
                  <a:lnTo>
                    <a:pt x="2761614" y="5327904"/>
                  </a:lnTo>
                  <a:lnTo>
                    <a:pt x="2846831" y="5327904"/>
                  </a:lnTo>
                  <a:lnTo>
                    <a:pt x="2846831" y="5299075"/>
                  </a:lnTo>
                  <a:close/>
                </a:path>
                <a:path w="2994659" h="5328285">
                  <a:moveTo>
                    <a:pt x="2732531" y="5299075"/>
                  </a:moveTo>
                  <a:lnTo>
                    <a:pt x="2647314" y="5299075"/>
                  </a:lnTo>
                  <a:lnTo>
                    <a:pt x="2647314" y="5327904"/>
                  </a:lnTo>
                  <a:lnTo>
                    <a:pt x="2732531" y="5327904"/>
                  </a:lnTo>
                  <a:lnTo>
                    <a:pt x="2732531" y="5299075"/>
                  </a:lnTo>
                  <a:close/>
                </a:path>
                <a:path w="2994659" h="5328285">
                  <a:moveTo>
                    <a:pt x="2619755" y="5299075"/>
                  </a:moveTo>
                  <a:lnTo>
                    <a:pt x="2533014" y="5299075"/>
                  </a:lnTo>
                  <a:lnTo>
                    <a:pt x="2533014" y="5327904"/>
                  </a:lnTo>
                  <a:lnTo>
                    <a:pt x="2619755" y="5327904"/>
                  </a:lnTo>
                  <a:lnTo>
                    <a:pt x="2619755" y="5299075"/>
                  </a:lnTo>
                  <a:close/>
                </a:path>
                <a:path w="2994659" h="5328285">
                  <a:moveTo>
                    <a:pt x="2505455" y="5299075"/>
                  </a:moveTo>
                  <a:lnTo>
                    <a:pt x="2418714" y="5299075"/>
                  </a:lnTo>
                  <a:lnTo>
                    <a:pt x="2418714" y="5327904"/>
                  </a:lnTo>
                  <a:lnTo>
                    <a:pt x="2505455" y="5327904"/>
                  </a:lnTo>
                  <a:lnTo>
                    <a:pt x="2505455" y="5299075"/>
                  </a:lnTo>
                  <a:close/>
                </a:path>
                <a:path w="2994659" h="5328285">
                  <a:moveTo>
                    <a:pt x="2391155" y="5299075"/>
                  </a:moveTo>
                  <a:lnTo>
                    <a:pt x="2304414" y="5299075"/>
                  </a:lnTo>
                  <a:lnTo>
                    <a:pt x="2304414" y="5327904"/>
                  </a:lnTo>
                  <a:lnTo>
                    <a:pt x="2391155" y="5327904"/>
                  </a:lnTo>
                  <a:lnTo>
                    <a:pt x="2391155" y="5299075"/>
                  </a:lnTo>
                  <a:close/>
                </a:path>
                <a:path w="2994659" h="5328285">
                  <a:moveTo>
                    <a:pt x="2276855" y="5299075"/>
                  </a:moveTo>
                  <a:lnTo>
                    <a:pt x="2190114" y="5299075"/>
                  </a:lnTo>
                  <a:lnTo>
                    <a:pt x="2190114" y="5327904"/>
                  </a:lnTo>
                  <a:lnTo>
                    <a:pt x="2276855" y="5327904"/>
                  </a:lnTo>
                  <a:lnTo>
                    <a:pt x="2276855" y="5299075"/>
                  </a:lnTo>
                  <a:close/>
                </a:path>
                <a:path w="2994659" h="5328285">
                  <a:moveTo>
                    <a:pt x="2162555" y="5299075"/>
                  </a:moveTo>
                  <a:lnTo>
                    <a:pt x="2077338" y="5299075"/>
                  </a:lnTo>
                  <a:lnTo>
                    <a:pt x="2077338" y="5327904"/>
                  </a:lnTo>
                  <a:lnTo>
                    <a:pt x="2162555" y="5327904"/>
                  </a:lnTo>
                  <a:lnTo>
                    <a:pt x="2162555" y="5299075"/>
                  </a:lnTo>
                  <a:close/>
                </a:path>
                <a:path w="2994659" h="5328285">
                  <a:moveTo>
                    <a:pt x="2048255" y="5299075"/>
                  </a:moveTo>
                  <a:lnTo>
                    <a:pt x="1963038" y="5299075"/>
                  </a:lnTo>
                  <a:lnTo>
                    <a:pt x="1963038" y="5327904"/>
                  </a:lnTo>
                  <a:lnTo>
                    <a:pt x="2048255" y="5327904"/>
                  </a:lnTo>
                  <a:lnTo>
                    <a:pt x="2048255" y="5299075"/>
                  </a:lnTo>
                  <a:close/>
                </a:path>
                <a:path w="2994659" h="5328285">
                  <a:moveTo>
                    <a:pt x="1933955" y="5299075"/>
                  </a:moveTo>
                  <a:lnTo>
                    <a:pt x="1848738" y="5299075"/>
                  </a:lnTo>
                  <a:lnTo>
                    <a:pt x="1848738" y="5327904"/>
                  </a:lnTo>
                  <a:lnTo>
                    <a:pt x="1933955" y="5327904"/>
                  </a:lnTo>
                  <a:lnTo>
                    <a:pt x="1933955" y="5299075"/>
                  </a:lnTo>
                  <a:close/>
                </a:path>
                <a:path w="2994659" h="5328285">
                  <a:moveTo>
                    <a:pt x="1819655" y="5299075"/>
                  </a:moveTo>
                  <a:lnTo>
                    <a:pt x="1734438" y="5299075"/>
                  </a:lnTo>
                  <a:lnTo>
                    <a:pt x="1734438" y="5327904"/>
                  </a:lnTo>
                  <a:lnTo>
                    <a:pt x="1819655" y="5327904"/>
                  </a:lnTo>
                  <a:lnTo>
                    <a:pt x="1819655" y="5299075"/>
                  </a:lnTo>
                  <a:close/>
                </a:path>
                <a:path w="2994659" h="5328285">
                  <a:moveTo>
                    <a:pt x="1705355" y="5299075"/>
                  </a:moveTo>
                  <a:lnTo>
                    <a:pt x="1620138" y="5299075"/>
                  </a:lnTo>
                  <a:lnTo>
                    <a:pt x="1620138" y="5327904"/>
                  </a:lnTo>
                  <a:lnTo>
                    <a:pt x="1705355" y="5327904"/>
                  </a:lnTo>
                  <a:lnTo>
                    <a:pt x="1705355" y="5299075"/>
                  </a:lnTo>
                  <a:close/>
                </a:path>
                <a:path w="2994659" h="5328285">
                  <a:moveTo>
                    <a:pt x="1591055" y="5299075"/>
                  </a:moveTo>
                  <a:lnTo>
                    <a:pt x="1505838" y="5299075"/>
                  </a:lnTo>
                  <a:lnTo>
                    <a:pt x="1505838" y="5327904"/>
                  </a:lnTo>
                  <a:lnTo>
                    <a:pt x="1591055" y="5327904"/>
                  </a:lnTo>
                  <a:lnTo>
                    <a:pt x="1591055" y="5299075"/>
                  </a:lnTo>
                  <a:close/>
                </a:path>
                <a:path w="2994659" h="5328285">
                  <a:moveTo>
                    <a:pt x="1476755" y="5299075"/>
                  </a:moveTo>
                  <a:lnTo>
                    <a:pt x="1391538" y="5299075"/>
                  </a:lnTo>
                  <a:lnTo>
                    <a:pt x="1391538" y="5327904"/>
                  </a:lnTo>
                  <a:lnTo>
                    <a:pt x="1476755" y="5327904"/>
                  </a:lnTo>
                  <a:lnTo>
                    <a:pt x="1476755" y="5299075"/>
                  </a:lnTo>
                  <a:close/>
                </a:path>
                <a:path w="2994659" h="5328285">
                  <a:moveTo>
                    <a:pt x="1362455" y="5299075"/>
                  </a:moveTo>
                  <a:lnTo>
                    <a:pt x="1277238" y="5299075"/>
                  </a:lnTo>
                  <a:lnTo>
                    <a:pt x="1277238" y="5327904"/>
                  </a:lnTo>
                  <a:lnTo>
                    <a:pt x="1362455" y="5327904"/>
                  </a:lnTo>
                  <a:lnTo>
                    <a:pt x="1362455" y="5299075"/>
                  </a:lnTo>
                  <a:close/>
                </a:path>
                <a:path w="2994659" h="5328285">
                  <a:moveTo>
                    <a:pt x="1248155" y="5299075"/>
                  </a:moveTo>
                  <a:lnTo>
                    <a:pt x="1162938" y="5299075"/>
                  </a:lnTo>
                  <a:lnTo>
                    <a:pt x="1162938" y="5327904"/>
                  </a:lnTo>
                  <a:lnTo>
                    <a:pt x="1248155" y="5327904"/>
                  </a:lnTo>
                  <a:lnTo>
                    <a:pt x="1248155" y="5299075"/>
                  </a:lnTo>
                  <a:close/>
                </a:path>
                <a:path w="2994659" h="5328285">
                  <a:moveTo>
                    <a:pt x="1133855" y="5299075"/>
                  </a:moveTo>
                  <a:lnTo>
                    <a:pt x="1048638" y="5299075"/>
                  </a:lnTo>
                  <a:lnTo>
                    <a:pt x="1048638" y="5327904"/>
                  </a:lnTo>
                  <a:lnTo>
                    <a:pt x="1133855" y="5327904"/>
                  </a:lnTo>
                  <a:lnTo>
                    <a:pt x="1133855" y="5299075"/>
                  </a:lnTo>
                  <a:close/>
                </a:path>
                <a:path w="2994659" h="5328285">
                  <a:moveTo>
                    <a:pt x="1019555" y="5299075"/>
                  </a:moveTo>
                  <a:lnTo>
                    <a:pt x="934338" y="5299075"/>
                  </a:lnTo>
                  <a:lnTo>
                    <a:pt x="934338" y="5327904"/>
                  </a:lnTo>
                  <a:lnTo>
                    <a:pt x="1019555" y="5327904"/>
                  </a:lnTo>
                  <a:lnTo>
                    <a:pt x="1019555" y="5299075"/>
                  </a:lnTo>
                  <a:close/>
                </a:path>
                <a:path w="2994659" h="5328285">
                  <a:moveTo>
                    <a:pt x="905255" y="5299075"/>
                  </a:moveTo>
                  <a:lnTo>
                    <a:pt x="820038" y="5299075"/>
                  </a:lnTo>
                  <a:lnTo>
                    <a:pt x="820038" y="5327904"/>
                  </a:lnTo>
                  <a:lnTo>
                    <a:pt x="905255" y="5327904"/>
                  </a:lnTo>
                  <a:lnTo>
                    <a:pt x="905255" y="5299075"/>
                  </a:lnTo>
                  <a:close/>
                </a:path>
                <a:path w="2994659" h="5328285">
                  <a:moveTo>
                    <a:pt x="790955" y="5299075"/>
                  </a:moveTo>
                  <a:lnTo>
                    <a:pt x="705738" y="5299075"/>
                  </a:lnTo>
                  <a:lnTo>
                    <a:pt x="705738" y="5327904"/>
                  </a:lnTo>
                  <a:lnTo>
                    <a:pt x="790955" y="5327904"/>
                  </a:lnTo>
                  <a:lnTo>
                    <a:pt x="790955" y="5299075"/>
                  </a:lnTo>
                  <a:close/>
                </a:path>
                <a:path w="2994659" h="5328285">
                  <a:moveTo>
                    <a:pt x="676655" y="5299075"/>
                  </a:moveTo>
                  <a:lnTo>
                    <a:pt x="591438" y="5299075"/>
                  </a:lnTo>
                  <a:lnTo>
                    <a:pt x="591438" y="5327904"/>
                  </a:lnTo>
                  <a:lnTo>
                    <a:pt x="676655" y="5327904"/>
                  </a:lnTo>
                  <a:lnTo>
                    <a:pt x="676655" y="5299075"/>
                  </a:lnTo>
                  <a:close/>
                </a:path>
                <a:path w="2994659" h="5328285">
                  <a:moveTo>
                    <a:pt x="564006" y="5299075"/>
                  </a:moveTo>
                  <a:lnTo>
                    <a:pt x="477265" y="5299075"/>
                  </a:lnTo>
                  <a:lnTo>
                    <a:pt x="477265" y="5327904"/>
                  </a:lnTo>
                  <a:lnTo>
                    <a:pt x="564006" y="5327904"/>
                  </a:lnTo>
                  <a:lnTo>
                    <a:pt x="564006" y="5299075"/>
                  </a:lnTo>
                  <a:close/>
                </a:path>
                <a:path w="2994659" h="5328285">
                  <a:moveTo>
                    <a:pt x="449706" y="5299075"/>
                  </a:moveTo>
                  <a:lnTo>
                    <a:pt x="362965" y="5299075"/>
                  </a:lnTo>
                  <a:lnTo>
                    <a:pt x="362965" y="5327904"/>
                  </a:lnTo>
                  <a:lnTo>
                    <a:pt x="449706" y="5327904"/>
                  </a:lnTo>
                  <a:lnTo>
                    <a:pt x="449706" y="5299075"/>
                  </a:lnTo>
                  <a:close/>
                </a:path>
                <a:path w="2994659" h="5328285">
                  <a:moveTo>
                    <a:pt x="335406" y="5299075"/>
                  </a:moveTo>
                  <a:lnTo>
                    <a:pt x="248665" y="5299075"/>
                  </a:lnTo>
                  <a:lnTo>
                    <a:pt x="248665" y="5327904"/>
                  </a:lnTo>
                  <a:lnTo>
                    <a:pt x="335406" y="5327904"/>
                  </a:lnTo>
                  <a:lnTo>
                    <a:pt x="335406" y="5299075"/>
                  </a:lnTo>
                  <a:close/>
                </a:path>
                <a:path w="2994659" h="5328285">
                  <a:moveTo>
                    <a:pt x="221106" y="5299075"/>
                  </a:moveTo>
                  <a:lnTo>
                    <a:pt x="135889" y="5299075"/>
                  </a:lnTo>
                  <a:lnTo>
                    <a:pt x="135889" y="5327904"/>
                  </a:lnTo>
                  <a:lnTo>
                    <a:pt x="221106" y="5327904"/>
                  </a:lnTo>
                  <a:lnTo>
                    <a:pt x="221106" y="5299075"/>
                  </a:lnTo>
                  <a:close/>
                </a:path>
              </a:pathLst>
            </a:custGeom>
            <a:solidFill>
              <a:srgbClr val="1F4284"/>
            </a:solidFill>
          </p:spPr>
          <p:txBody>
            <a:bodyPr wrap="square" lIns="0" tIns="0" rIns="0" bIns="0" rtlCol="0"/>
            <a:lstStyle/>
            <a:p>
              <a:endParaRPr dirty="0"/>
            </a:p>
          </p:txBody>
        </p:sp>
        <p:sp>
          <p:nvSpPr>
            <p:cNvPr id="8" name="object 8"/>
            <p:cNvSpPr/>
            <p:nvPr/>
          </p:nvSpPr>
          <p:spPr>
            <a:xfrm>
              <a:off x="2991485" y="2485644"/>
              <a:ext cx="3994785" cy="3792220"/>
            </a:xfrm>
            <a:custGeom>
              <a:avLst/>
              <a:gdLst/>
              <a:ahLst/>
              <a:cxnLst/>
              <a:rect l="l" t="t" r="r" b="b"/>
              <a:pathLst>
                <a:path w="3994784" h="3792220">
                  <a:moveTo>
                    <a:pt x="2897124" y="3456431"/>
                  </a:moveTo>
                  <a:lnTo>
                    <a:pt x="1098803" y="3456431"/>
                  </a:lnTo>
                  <a:lnTo>
                    <a:pt x="1098803" y="3791838"/>
                  </a:lnTo>
                  <a:lnTo>
                    <a:pt x="2897124" y="3791838"/>
                  </a:lnTo>
                  <a:lnTo>
                    <a:pt x="2897124" y="3456431"/>
                  </a:lnTo>
                  <a:close/>
                </a:path>
                <a:path w="3994784" h="3792220">
                  <a:moveTo>
                    <a:pt x="2397379" y="3122803"/>
                  </a:moveTo>
                  <a:lnTo>
                    <a:pt x="1598802" y="3122803"/>
                  </a:lnTo>
                  <a:lnTo>
                    <a:pt x="1598802" y="3456431"/>
                  </a:lnTo>
                  <a:lnTo>
                    <a:pt x="2397379" y="3456431"/>
                  </a:lnTo>
                  <a:lnTo>
                    <a:pt x="2397379" y="3122803"/>
                  </a:lnTo>
                  <a:close/>
                </a:path>
                <a:path w="3994784" h="3792220">
                  <a:moveTo>
                    <a:pt x="3794759" y="0"/>
                  </a:moveTo>
                  <a:lnTo>
                    <a:pt x="201167" y="0"/>
                  </a:lnTo>
                  <a:lnTo>
                    <a:pt x="155034" y="5938"/>
                  </a:lnTo>
                  <a:lnTo>
                    <a:pt x="112689" y="22842"/>
                  </a:lnTo>
                  <a:lnTo>
                    <a:pt x="75337" y="49345"/>
                  </a:lnTo>
                  <a:lnTo>
                    <a:pt x="44187" y="84082"/>
                  </a:lnTo>
                  <a:lnTo>
                    <a:pt x="20442" y="125685"/>
                  </a:lnTo>
                  <a:lnTo>
                    <a:pt x="5311" y="172789"/>
                  </a:lnTo>
                  <a:lnTo>
                    <a:pt x="0" y="224027"/>
                  </a:lnTo>
                  <a:lnTo>
                    <a:pt x="0" y="2900172"/>
                  </a:lnTo>
                  <a:lnTo>
                    <a:pt x="5311" y="2950893"/>
                  </a:lnTo>
                  <a:lnTo>
                    <a:pt x="20442" y="2997626"/>
                  </a:lnTo>
                  <a:lnTo>
                    <a:pt x="44187" y="3038981"/>
                  </a:lnTo>
                  <a:lnTo>
                    <a:pt x="75337" y="3073567"/>
                  </a:lnTo>
                  <a:lnTo>
                    <a:pt x="112689" y="3099993"/>
                  </a:lnTo>
                  <a:lnTo>
                    <a:pt x="155034" y="3116868"/>
                  </a:lnTo>
                  <a:lnTo>
                    <a:pt x="201167" y="3122803"/>
                  </a:lnTo>
                  <a:lnTo>
                    <a:pt x="3794759" y="3122803"/>
                  </a:lnTo>
                  <a:lnTo>
                    <a:pt x="3840408" y="3116868"/>
                  </a:lnTo>
                  <a:lnTo>
                    <a:pt x="3882380" y="3099993"/>
                  </a:lnTo>
                  <a:lnTo>
                    <a:pt x="3919456" y="3073567"/>
                  </a:lnTo>
                  <a:lnTo>
                    <a:pt x="3950416" y="3038981"/>
                  </a:lnTo>
                  <a:lnTo>
                    <a:pt x="3974041" y="2997626"/>
                  </a:lnTo>
                  <a:lnTo>
                    <a:pt x="3989109" y="2950893"/>
                  </a:lnTo>
                  <a:lnTo>
                    <a:pt x="3994404" y="2900172"/>
                  </a:lnTo>
                  <a:lnTo>
                    <a:pt x="3994404" y="2787395"/>
                  </a:lnTo>
                  <a:lnTo>
                    <a:pt x="300354" y="2787395"/>
                  </a:lnTo>
                  <a:lnTo>
                    <a:pt x="300354" y="335406"/>
                  </a:lnTo>
                  <a:lnTo>
                    <a:pt x="3994404" y="335406"/>
                  </a:lnTo>
                  <a:lnTo>
                    <a:pt x="3994404" y="224027"/>
                  </a:lnTo>
                  <a:lnTo>
                    <a:pt x="3989109" y="172789"/>
                  </a:lnTo>
                  <a:lnTo>
                    <a:pt x="3974041" y="125685"/>
                  </a:lnTo>
                  <a:lnTo>
                    <a:pt x="3950416" y="84082"/>
                  </a:lnTo>
                  <a:lnTo>
                    <a:pt x="3919456" y="49345"/>
                  </a:lnTo>
                  <a:lnTo>
                    <a:pt x="3882380" y="22842"/>
                  </a:lnTo>
                  <a:lnTo>
                    <a:pt x="3840408" y="5938"/>
                  </a:lnTo>
                  <a:lnTo>
                    <a:pt x="3794759" y="0"/>
                  </a:lnTo>
                  <a:close/>
                </a:path>
                <a:path w="3994784" h="3792220">
                  <a:moveTo>
                    <a:pt x="3994404" y="335406"/>
                  </a:moveTo>
                  <a:lnTo>
                    <a:pt x="3695699" y="335406"/>
                  </a:lnTo>
                  <a:lnTo>
                    <a:pt x="3695699" y="2787395"/>
                  </a:lnTo>
                  <a:lnTo>
                    <a:pt x="3994404" y="2787395"/>
                  </a:lnTo>
                  <a:lnTo>
                    <a:pt x="3994404" y="335406"/>
                  </a:lnTo>
                  <a:close/>
                </a:path>
              </a:pathLst>
            </a:custGeom>
            <a:solidFill>
              <a:srgbClr val="757575"/>
            </a:solidFill>
          </p:spPr>
          <p:txBody>
            <a:bodyPr wrap="square" lIns="0" tIns="0" rIns="0" bIns="0" rtlCol="0"/>
            <a:lstStyle/>
            <a:p>
              <a:endParaRPr dirty="0"/>
            </a:p>
          </p:txBody>
        </p:sp>
        <p:pic>
          <p:nvPicPr>
            <p:cNvPr id="9" name="object 9"/>
            <p:cNvPicPr/>
            <p:nvPr/>
          </p:nvPicPr>
          <p:blipFill>
            <a:blip r:embed="rId7" cstate="print"/>
            <a:stretch>
              <a:fillRect/>
            </a:stretch>
          </p:blipFill>
          <p:spPr>
            <a:xfrm>
              <a:off x="3272028" y="2825625"/>
              <a:ext cx="3581399" cy="2555618"/>
            </a:xfrm>
            <a:prstGeom prst="rect">
              <a:avLst/>
            </a:prstGeom>
          </p:spPr>
        </p:pic>
        <p:sp>
          <p:nvSpPr>
            <p:cNvPr id="10" name="object 10"/>
            <p:cNvSpPr/>
            <p:nvPr/>
          </p:nvSpPr>
          <p:spPr>
            <a:xfrm>
              <a:off x="3272028" y="2825623"/>
              <a:ext cx="3438525" cy="2555875"/>
            </a:xfrm>
            <a:custGeom>
              <a:avLst/>
              <a:gdLst/>
              <a:ahLst/>
              <a:cxnLst/>
              <a:rect l="l" t="t" r="r" b="b"/>
              <a:pathLst>
                <a:path w="3438525" h="2555875">
                  <a:moveTo>
                    <a:pt x="3438016" y="0"/>
                  </a:moveTo>
                  <a:lnTo>
                    <a:pt x="0" y="0"/>
                  </a:lnTo>
                  <a:lnTo>
                    <a:pt x="0" y="2555620"/>
                  </a:lnTo>
                  <a:lnTo>
                    <a:pt x="3438016" y="2555620"/>
                  </a:lnTo>
                  <a:lnTo>
                    <a:pt x="3438016" y="0"/>
                  </a:lnTo>
                  <a:close/>
                </a:path>
              </a:pathLst>
            </a:custGeom>
            <a:solidFill>
              <a:srgbClr val="E7E6E6">
                <a:alpha val="73999"/>
              </a:srgbClr>
            </a:solidFill>
          </p:spPr>
          <p:txBody>
            <a:bodyPr wrap="square" lIns="0" tIns="0" rIns="0" bIns="0" rtlCol="0"/>
            <a:lstStyle/>
            <a:p>
              <a:endParaRPr dirty="0"/>
            </a:p>
          </p:txBody>
        </p:sp>
        <p:pic>
          <p:nvPicPr>
            <p:cNvPr id="11" name="object 11"/>
            <p:cNvPicPr/>
            <p:nvPr/>
          </p:nvPicPr>
          <p:blipFill>
            <a:blip r:embed="rId8" cstate="print"/>
            <a:stretch>
              <a:fillRect/>
            </a:stretch>
          </p:blipFill>
          <p:spPr>
            <a:xfrm>
              <a:off x="5317223" y="2825508"/>
              <a:ext cx="1263396" cy="2555722"/>
            </a:xfrm>
            <a:prstGeom prst="rect">
              <a:avLst/>
            </a:prstGeom>
          </p:spPr>
        </p:pic>
        <p:pic>
          <p:nvPicPr>
            <p:cNvPr id="12" name="object 12"/>
            <p:cNvPicPr/>
            <p:nvPr/>
          </p:nvPicPr>
          <p:blipFill>
            <a:blip r:embed="rId6" cstate="print"/>
            <a:stretch>
              <a:fillRect/>
            </a:stretch>
          </p:blipFill>
          <p:spPr>
            <a:xfrm>
              <a:off x="5358394" y="3444242"/>
              <a:ext cx="100596" cy="102095"/>
            </a:xfrm>
            <a:prstGeom prst="rect">
              <a:avLst/>
            </a:prstGeom>
          </p:spPr>
        </p:pic>
        <p:sp>
          <p:nvSpPr>
            <p:cNvPr id="13" name="object 13"/>
            <p:cNvSpPr/>
            <p:nvPr/>
          </p:nvSpPr>
          <p:spPr>
            <a:xfrm>
              <a:off x="6315455" y="3331590"/>
              <a:ext cx="937260" cy="170815"/>
            </a:xfrm>
            <a:custGeom>
              <a:avLst/>
              <a:gdLst/>
              <a:ahLst/>
              <a:cxnLst/>
              <a:rect l="l" t="t" r="r" b="b"/>
              <a:pathLst>
                <a:path w="937259" h="170814">
                  <a:moveTo>
                    <a:pt x="764921" y="0"/>
                  </a:moveTo>
                  <a:lnTo>
                    <a:pt x="764921" y="170687"/>
                  </a:lnTo>
                  <a:lnTo>
                    <a:pt x="878535" y="114300"/>
                  </a:lnTo>
                  <a:lnTo>
                    <a:pt x="794003" y="114300"/>
                  </a:lnTo>
                  <a:lnTo>
                    <a:pt x="804937" y="112113"/>
                  </a:lnTo>
                  <a:lnTo>
                    <a:pt x="814133" y="106045"/>
                  </a:lnTo>
                  <a:lnTo>
                    <a:pt x="820471" y="96833"/>
                  </a:lnTo>
                  <a:lnTo>
                    <a:pt x="822833" y="85217"/>
                  </a:lnTo>
                  <a:lnTo>
                    <a:pt x="820471" y="74283"/>
                  </a:lnTo>
                  <a:lnTo>
                    <a:pt x="814133" y="65087"/>
                  </a:lnTo>
                  <a:lnTo>
                    <a:pt x="804937" y="58749"/>
                  </a:lnTo>
                  <a:lnTo>
                    <a:pt x="794003" y="56387"/>
                  </a:lnTo>
                  <a:lnTo>
                    <a:pt x="878873" y="56387"/>
                  </a:lnTo>
                  <a:lnTo>
                    <a:pt x="764921" y="0"/>
                  </a:lnTo>
                  <a:close/>
                </a:path>
                <a:path w="937259" h="170814">
                  <a:moveTo>
                    <a:pt x="764921" y="56387"/>
                  </a:moveTo>
                  <a:lnTo>
                    <a:pt x="28828" y="56387"/>
                  </a:lnTo>
                  <a:lnTo>
                    <a:pt x="17252" y="58749"/>
                  </a:lnTo>
                  <a:lnTo>
                    <a:pt x="8128" y="65087"/>
                  </a:lnTo>
                  <a:lnTo>
                    <a:pt x="2147" y="74283"/>
                  </a:lnTo>
                  <a:lnTo>
                    <a:pt x="0" y="85217"/>
                  </a:lnTo>
                  <a:lnTo>
                    <a:pt x="2147" y="96190"/>
                  </a:lnTo>
                  <a:lnTo>
                    <a:pt x="8128" y="105473"/>
                  </a:lnTo>
                  <a:lnTo>
                    <a:pt x="17252" y="111898"/>
                  </a:lnTo>
                  <a:lnTo>
                    <a:pt x="28828" y="114300"/>
                  </a:lnTo>
                  <a:lnTo>
                    <a:pt x="764921" y="114300"/>
                  </a:lnTo>
                  <a:lnTo>
                    <a:pt x="764921" y="56387"/>
                  </a:lnTo>
                  <a:close/>
                </a:path>
                <a:path w="937259" h="170814">
                  <a:moveTo>
                    <a:pt x="878873" y="56387"/>
                  </a:moveTo>
                  <a:lnTo>
                    <a:pt x="794003" y="56387"/>
                  </a:lnTo>
                  <a:lnTo>
                    <a:pt x="804937" y="58749"/>
                  </a:lnTo>
                  <a:lnTo>
                    <a:pt x="814133" y="65087"/>
                  </a:lnTo>
                  <a:lnTo>
                    <a:pt x="820471" y="74283"/>
                  </a:lnTo>
                  <a:lnTo>
                    <a:pt x="822833" y="85217"/>
                  </a:lnTo>
                  <a:lnTo>
                    <a:pt x="820471" y="96833"/>
                  </a:lnTo>
                  <a:lnTo>
                    <a:pt x="814133" y="106045"/>
                  </a:lnTo>
                  <a:lnTo>
                    <a:pt x="804937" y="112113"/>
                  </a:lnTo>
                  <a:lnTo>
                    <a:pt x="794003" y="114300"/>
                  </a:lnTo>
                  <a:lnTo>
                    <a:pt x="878535" y="114300"/>
                  </a:lnTo>
                  <a:lnTo>
                    <a:pt x="937133" y="85217"/>
                  </a:lnTo>
                  <a:lnTo>
                    <a:pt x="878873" y="56387"/>
                  </a:lnTo>
                  <a:close/>
                </a:path>
              </a:pathLst>
            </a:custGeom>
            <a:solidFill>
              <a:srgbClr val="1F4284"/>
            </a:solidFill>
          </p:spPr>
          <p:txBody>
            <a:bodyPr wrap="square" lIns="0" tIns="0" rIns="0" bIns="0" rtlCol="0"/>
            <a:lstStyle/>
            <a:p>
              <a:endParaRPr dirty="0"/>
            </a:p>
          </p:txBody>
        </p:sp>
      </p:grpSp>
      <p:pic>
        <p:nvPicPr>
          <p:cNvPr id="15" name="Slide 6">
            <a:hlinkClick r:id="" action="ppaction://media"/>
            <a:extLst>
              <a:ext uri="{FF2B5EF4-FFF2-40B4-BE49-F238E27FC236}">
                <a16:creationId xmlns:a16="http://schemas.microsoft.com/office/drawing/2014/main" id="{32872613-66B1-9473-75AA-225C7925A1B0}"/>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9"/>
          <a:stretch>
            <a:fillRect/>
          </a:stretch>
        </p:blipFill>
        <p:spPr>
          <a:xfrm>
            <a:off x="228600" y="609986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4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5029200" y="1673479"/>
            <a:ext cx="3273425" cy="4028667"/>
          </a:xfrm>
          <a:prstGeom prst="rect">
            <a:avLst/>
          </a:prstGeom>
          <a:ln w="9017">
            <a:solidFill>
              <a:srgbClr val="A6A6A6"/>
            </a:solidFill>
          </a:ln>
        </p:spPr>
        <p:txBody>
          <a:bodyPr vert="horz" wrap="square" lIns="0" tIns="553085" rIns="0" bIns="0" rtlCol="0">
            <a:spAutoFit/>
          </a:bodyPr>
          <a:lstStyle/>
          <a:p>
            <a:pPr marL="5715" algn="ctr">
              <a:lnSpc>
                <a:spcPct val="100000"/>
              </a:lnSpc>
              <a:spcBef>
                <a:spcPts val="4355"/>
              </a:spcBef>
            </a:pPr>
            <a:r>
              <a:rPr sz="6600" dirty="0">
                <a:solidFill>
                  <a:srgbClr val="143879"/>
                </a:solidFill>
                <a:latin typeface="Arial"/>
                <a:cs typeface="Arial"/>
              </a:rPr>
              <a:t>?</a:t>
            </a:r>
            <a:endParaRPr sz="6600" dirty="0">
              <a:latin typeface="Arial"/>
              <a:cs typeface="Arial"/>
            </a:endParaRPr>
          </a:p>
          <a:p>
            <a:pPr marL="254000" marR="242570" indent="-635" algn="ctr">
              <a:lnSpc>
                <a:spcPct val="100000"/>
              </a:lnSpc>
              <a:spcBef>
                <a:spcPts val="5670"/>
              </a:spcBef>
            </a:pPr>
            <a:r>
              <a:rPr sz="2800" spc="-10" dirty="0">
                <a:solidFill>
                  <a:srgbClr val="143879"/>
                </a:solidFill>
                <a:latin typeface="Arial"/>
                <a:cs typeface="Arial"/>
              </a:rPr>
              <a:t>Type</a:t>
            </a:r>
            <a:r>
              <a:rPr sz="2800" spc="-170" dirty="0">
                <a:solidFill>
                  <a:srgbClr val="143879"/>
                </a:solidFill>
                <a:latin typeface="Arial"/>
                <a:cs typeface="Arial"/>
              </a:rPr>
              <a:t> </a:t>
            </a:r>
            <a:r>
              <a:rPr sz="2800" spc="-25" dirty="0">
                <a:solidFill>
                  <a:srgbClr val="143879"/>
                </a:solidFill>
                <a:latin typeface="Arial"/>
                <a:cs typeface="Arial"/>
              </a:rPr>
              <a:t>in</a:t>
            </a:r>
            <a:r>
              <a:rPr sz="2800" spc="700" dirty="0">
                <a:solidFill>
                  <a:srgbClr val="143879"/>
                </a:solidFill>
                <a:latin typeface="Arial"/>
                <a:cs typeface="Arial"/>
              </a:rPr>
              <a:t> </a:t>
            </a:r>
            <a:r>
              <a:rPr sz="2800" b="1" dirty="0">
                <a:solidFill>
                  <a:srgbClr val="143879"/>
                </a:solidFill>
                <a:latin typeface="Arial"/>
                <a:cs typeface="Arial"/>
              </a:rPr>
              <a:t>Question</a:t>
            </a:r>
            <a:r>
              <a:rPr sz="2800" b="1" spc="-75" dirty="0">
                <a:solidFill>
                  <a:srgbClr val="143879"/>
                </a:solidFill>
                <a:latin typeface="Arial"/>
                <a:cs typeface="Arial"/>
              </a:rPr>
              <a:t> </a:t>
            </a:r>
            <a:r>
              <a:rPr sz="2800" b="1" dirty="0">
                <a:solidFill>
                  <a:srgbClr val="143879"/>
                </a:solidFill>
                <a:latin typeface="Arial"/>
                <a:cs typeface="Arial"/>
              </a:rPr>
              <a:t>box</a:t>
            </a:r>
            <a:r>
              <a:rPr sz="2800" b="1" spc="-75" dirty="0">
                <a:solidFill>
                  <a:srgbClr val="143879"/>
                </a:solidFill>
                <a:latin typeface="Arial"/>
                <a:cs typeface="Arial"/>
              </a:rPr>
              <a:t> </a:t>
            </a:r>
            <a:r>
              <a:rPr sz="2800" spc="-25" dirty="0">
                <a:solidFill>
                  <a:srgbClr val="143879"/>
                </a:solidFill>
                <a:latin typeface="Arial"/>
                <a:cs typeface="Arial"/>
              </a:rPr>
              <a:t>on </a:t>
            </a:r>
            <a:r>
              <a:rPr sz="2800" spc="-10" dirty="0">
                <a:solidFill>
                  <a:srgbClr val="143879"/>
                </a:solidFill>
                <a:latin typeface="Arial"/>
                <a:cs typeface="Arial"/>
              </a:rPr>
              <a:t>GoToWebinar </a:t>
            </a:r>
            <a:r>
              <a:rPr sz="2800" dirty="0">
                <a:solidFill>
                  <a:srgbClr val="143879"/>
                </a:solidFill>
                <a:latin typeface="Arial"/>
                <a:cs typeface="Arial"/>
              </a:rPr>
              <a:t>Control</a:t>
            </a:r>
            <a:r>
              <a:rPr sz="2800" spc="-75" dirty="0">
                <a:solidFill>
                  <a:srgbClr val="143879"/>
                </a:solidFill>
                <a:latin typeface="Arial"/>
                <a:cs typeface="Arial"/>
              </a:rPr>
              <a:t> </a:t>
            </a:r>
            <a:r>
              <a:rPr sz="2800" spc="-20" dirty="0">
                <a:solidFill>
                  <a:srgbClr val="143879"/>
                </a:solidFill>
                <a:latin typeface="Arial"/>
                <a:cs typeface="Arial"/>
              </a:rPr>
              <a:t>Panel</a:t>
            </a:r>
            <a:endParaRPr lang="en-US" sz="2800" spc="-20" dirty="0">
              <a:solidFill>
                <a:srgbClr val="143879"/>
              </a:solidFill>
              <a:latin typeface="Arial"/>
              <a:cs typeface="Arial"/>
            </a:endParaRPr>
          </a:p>
        </p:txBody>
      </p:sp>
      <p:sp>
        <p:nvSpPr>
          <p:cNvPr id="2" name="object 2"/>
          <p:cNvSpPr txBox="1">
            <a:spLocks noGrp="1"/>
          </p:cNvSpPr>
          <p:nvPr>
            <p:ph type="title"/>
          </p:nvPr>
        </p:nvSpPr>
        <p:spPr>
          <a:prstGeom prst="rect">
            <a:avLst/>
          </a:prstGeom>
        </p:spPr>
        <p:txBody>
          <a:bodyPr vert="horz" wrap="square" lIns="0" tIns="343405" rIns="0" bIns="0" rtlCol="0">
            <a:spAutoFit/>
          </a:bodyPr>
          <a:lstStyle/>
          <a:p>
            <a:pPr marL="277495">
              <a:lnSpc>
                <a:spcPct val="100000"/>
              </a:lnSpc>
              <a:spcBef>
                <a:spcPts val="100"/>
              </a:spcBef>
            </a:pPr>
            <a:r>
              <a:rPr sz="3800" spc="-30" dirty="0"/>
              <a:t>To</a:t>
            </a:r>
            <a:r>
              <a:rPr sz="3800" spc="-85" dirty="0"/>
              <a:t> </a:t>
            </a:r>
            <a:r>
              <a:rPr sz="3800" dirty="0"/>
              <a:t>report</a:t>
            </a:r>
            <a:r>
              <a:rPr sz="3800" spc="-70" dirty="0"/>
              <a:t> </a:t>
            </a:r>
            <a:r>
              <a:rPr sz="3800" dirty="0"/>
              <a:t>a</a:t>
            </a:r>
            <a:r>
              <a:rPr sz="3800" spc="-80" dirty="0"/>
              <a:t> </a:t>
            </a:r>
            <a:r>
              <a:rPr sz="3800" dirty="0"/>
              <a:t>technical</a:t>
            </a:r>
            <a:r>
              <a:rPr sz="3800" spc="-85" dirty="0"/>
              <a:t> </a:t>
            </a:r>
            <a:r>
              <a:rPr sz="3800" spc="-10" dirty="0"/>
              <a:t>issue…</a:t>
            </a:r>
            <a:endParaRPr sz="3800" dirty="0"/>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25" dirty="0"/>
              <a:t>7</a:t>
            </a:fld>
            <a:endParaRPr spc="-25" dirty="0"/>
          </a:p>
        </p:txBody>
      </p:sp>
      <p:sp>
        <p:nvSpPr>
          <p:cNvPr id="3" name="object 3"/>
          <p:cNvSpPr/>
          <p:nvPr/>
        </p:nvSpPr>
        <p:spPr>
          <a:xfrm>
            <a:off x="5867400" y="2073275"/>
            <a:ext cx="1551940" cy="1349375"/>
          </a:xfrm>
          <a:custGeom>
            <a:avLst/>
            <a:gdLst/>
            <a:ahLst/>
            <a:cxnLst/>
            <a:rect l="l" t="t" r="r" b="b"/>
            <a:pathLst>
              <a:path w="1551939" h="1349375">
                <a:moveTo>
                  <a:pt x="1419885" y="1344096"/>
                </a:moveTo>
                <a:lnTo>
                  <a:pt x="1378737" y="1098732"/>
                </a:lnTo>
                <a:lnTo>
                  <a:pt x="1410783" y="1062036"/>
                </a:lnTo>
                <a:lnTo>
                  <a:pt x="1439496" y="1024055"/>
                </a:lnTo>
                <a:lnTo>
                  <a:pt x="1464894" y="984929"/>
                </a:lnTo>
                <a:lnTo>
                  <a:pt x="1486996" y="944801"/>
                </a:lnTo>
                <a:lnTo>
                  <a:pt x="1505818" y="903812"/>
                </a:lnTo>
                <a:lnTo>
                  <a:pt x="1521380" y="862107"/>
                </a:lnTo>
                <a:lnTo>
                  <a:pt x="1533699" y="819826"/>
                </a:lnTo>
                <a:lnTo>
                  <a:pt x="1542793" y="777111"/>
                </a:lnTo>
                <a:lnTo>
                  <a:pt x="1548680" y="734106"/>
                </a:lnTo>
                <a:lnTo>
                  <a:pt x="1551379" y="690951"/>
                </a:lnTo>
                <a:lnTo>
                  <a:pt x="1550907" y="647790"/>
                </a:lnTo>
                <a:lnTo>
                  <a:pt x="1547282" y="604765"/>
                </a:lnTo>
                <a:lnTo>
                  <a:pt x="1540523" y="562018"/>
                </a:lnTo>
                <a:lnTo>
                  <a:pt x="1530646" y="519690"/>
                </a:lnTo>
                <a:lnTo>
                  <a:pt x="1517672" y="477925"/>
                </a:lnTo>
                <a:lnTo>
                  <a:pt x="1501617" y="436864"/>
                </a:lnTo>
                <a:lnTo>
                  <a:pt x="1482499" y="396650"/>
                </a:lnTo>
                <a:lnTo>
                  <a:pt x="1460337" y="357425"/>
                </a:lnTo>
                <a:lnTo>
                  <a:pt x="1435148" y="319330"/>
                </a:lnTo>
                <a:lnTo>
                  <a:pt x="1406950" y="282510"/>
                </a:lnTo>
                <a:lnTo>
                  <a:pt x="1375763" y="247104"/>
                </a:lnTo>
                <a:lnTo>
                  <a:pt x="1341603" y="213257"/>
                </a:lnTo>
                <a:lnTo>
                  <a:pt x="1304488" y="181109"/>
                </a:lnTo>
                <a:lnTo>
                  <a:pt x="1264437" y="150804"/>
                </a:lnTo>
                <a:lnTo>
                  <a:pt x="1223840" y="123977"/>
                </a:lnTo>
                <a:lnTo>
                  <a:pt x="1181880" y="99813"/>
                </a:lnTo>
                <a:lnTo>
                  <a:pt x="1138703" y="78301"/>
                </a:lnTo>
                <a:lnTo>
                  <a:pt x="1094452" y="59425"/>
                </a:lnTo>
                <a:lnTo>
                  <a:pt x="1049273" y="43173"/>
                </a:lnTo>
                <a:lnTo>
                  <a:pt x="1003309" y="29530"/>
                </a:lnTo>
                <a:lnTo>
                  <a:pt x="956706" y="18485"/>
                </a:lnTo>
                <a:lnTo>
                  <a:pt x="909607" y="10022"/>
                </a:lnTo>
                <a:lnTo>
                  <a:pt x="862158" y="4130"/>
                </a:lnTo>
                <a:lnTo>
                  <a:pt x="814504" y="793"/>
                </a:lnTo>
                <a:lnTo>
                  <a:pt x="766787" y="0"/>
                </a:lnTo>
                <a:lnTo>
                  <a:pt x="719154" y="1735"/>
                </a:lnTo>
                <a:lnTo>
                  <a:pt x="671748" y="5986"/>
                </a:lnTo>
                <a:lnTo>
                  <a:pt x="624715" y="12740"/>
                </a:lnTo>
                <a:lnTo>
                  <a:pt x="578198" y="21983"/>
                </a:lnTo>
                <a:lnTo>
                  <a:pt x="532343" y="33701"/>
                </a:lnTo>
                <a:lnTo>
                  <a:pt x="487293" y="47881"/>
                </a:lnTo>
                <a:lnTo>
                  <a:pt x="443194" y="64510"/>
                </a:lnTo>
                <a:lnTo>
                  <a:pt x="400190" y="83574"/>
                </a:lnTo>
                <a:lnTo>
                  <a:pt x="358425" y="105059"/>
                </a:lnTo>
                <a:lnTo>
                  <a:pt x="318045" y="128953"/>
                </a:lnTo>
                <a:lnTo>
                  <a:pt x="279192" y="155241"/>
                </a:lnTo>
                <a:lnTo>
                  <a:pt x="242013" y="183911"/>
                </a:lnTo>
                <a:lnTo>
                  <a:pt x="206652" y="214948"/>
                </a:lnTo>
                <a:lnTo>
                  <a:pt x="173253" y="248340"/>
                </a:lnTo>
                <a:lnTo>
                  <a:pt x="141199" y="285218"/>
                </a:lnTo>
                <a:lnTo>
                  <a:pt x="112462" y="323367"/>
                </a:lnTo>
                <a:lnTo>
                  <a:pt x="87025" y="362646"/>
                </a:lnTo>
                <a:lnTo>
                  <a:pt x="64873" y="402913"/>
                </a:lnTo>
                <a:lnTo>
                  <a:pt x="45988" y="444028"/>
                </a:lnTo>
                <a:lnTo>
                  <a:pt x="30354" y="485848"/>
                </a:lnTo>
                <a:lnTo>
                  <a:pt x="17955" y="528231"/>
                </a:lnTo>
                <a:lnTo>
                  <a:pt x="8774" y="571037"/>
                </a:lnTo>
                <a:lnTo>
                  <a:pt x="2794" y="614124"/>
                </a:lnTo>
                <a:lnTo>
                  <a:pt x="0" y="657351"/>
                </a:lnTo>
                <a:lnTo>
                  <a:pt x="373" y="700575"/>
                </a:lnTo>
                <a:lnTo>
                  <a:pt x="3899" y="743656"/>
                </a:lnTo>
                <a:lnTo>
                  <a:pt x="10559" y="786451"/>
                </a:lnTo>
                <a:lnTo>
                  <a:pt x="20339" y="828820"/>
                </a:lnTo>
                <a:lnTo>
                  <a:pt x="33221" y="870621"/>
                </a:lnTo>
                <a:lnTo>
                  <a:pt x="49188" y="911712"/>
                </a:lnTo>
                <a:lnTo>
                  <a:pt x="68225" y="951953"/>
                </a:lnTo>
                <a:lnTo>
                  <a:pt x="90314" y="991200"/>
                </a:lnTo>
                <a:lnTo>
                  <a:pt x="115440" y="1029314"/>
                </a:lnTo>
                <a:lnTo>
                  <a:pt x="143585" y="1066152"/>
                </a:lnTo>
                <a:lnTo>
                  <a:pt x="174733" y="1101573"/>
                </a:lnTo>
                <a:lnTo>
                  <a:pt x="208867" y="1135436"/>
                </a:lnTo>
                <a:lnTo>
                  <a:pt x="245971" y="1167598"/>
                </a:lnTo>
                <a:lnTo>
                  <a:pt x="286029" y="1197919"/>
                </a:lnTo>
                <a:lnTo>
                  <a:pt x="325792" y="1224101"/>
                </a:lnTo>
                <a:lnTo>
                  <a:pt x="366982" y="1247817"/>
                </a:lnTo>
                <a:lnTo>
                  <a:pt x="409462" y="1269058"/>
                </a:lnTo>
                <a:lnTo>
                  <a:pt x="453093" y="1287815"/>
                </a:lnTo>
                <a:lnTo>
                  <a:pt x="497737" y="1304079"/>
                </a:lnTo>
                <a:lnTo>
                  <a:pt x="543256" y="1317841"/>
                </a:lnTo>
                <a:lnTo>
                  <a:pt x="589511" y="1329092"/>
                </a:lnTo>
                <a:lnTo>
                  <a:pt x="636364" y="1337823"/>
                </a:lnTo>
                <a:lnTo>
                  <a:pt x="683677" y="1344025"/>
                </a:lnTo>
                <a:lnTo>
                  <a:pt x="731311" y="1347690"/>
                </a:lnTo>
                <a:lnTo>
                  <a:pt x="779129" y="1348807"/>
                </a:lnTo>
                <a:lnTo>
                  <a:pt x="826991" y="1347368"/>
                </a:lnTo>
                <a:lnTo>
                  <a:pt x="874759" y="1343365"/>
                </a:lnTo>
                <a:lnTo>
                  <a:pt x="922296" y="1336787"/>
                </a:lnTo>
                <a:lnTo>
                  <a:pt x="969463" y="1327626"/>
                </a:lnTo>
                <a:lnTo>
                  <a:pt x="1016121" y="1315874"/>
                </a:lnTo>
                <a:lnTo>
                  <a:pt x="1062132" y="1301520"/>
                </a:lnTo>
                <a:lnTo>
                  <a:pt x="1107358" y="1284557"/>
                </a:lnTo>
                <a:lnTo>
                  <a:pt x="1151661" y="1264975"/>
                </a:lnTo>
                <a:lnTo>
                  <a:pt x="1419885" y="1344096"/>
                </a:lnTo>
                <a:close/>
              </a:path>
            </a:pathLst>
          </a:custGeom>
          <a:ln w="76200">
            <a:solidFill>
              <a:srgbClr val="1F4284"/>
            </a:solidFill>
          </a:ln>
        </p:spPr>
        <p:txBody>
          <a:bodyPr wrap="square" lIns="0" tIns="0" rIns="0" bIns="0" rtlCol="0"/>
          <a:lstStyle/>
          <a:p>
            <a:endParaRPr/>
          </a:p>
        </p:txBody>
      </p:sp>
      <p:sp>
        <p:nvSpPr>
          <p:cNvPr id="5" name="object 5"/>
          <p:cNvSpPr txBox="1"/>
          <p:nvPr/>
        </p:nvSpPr>
        <p:spPr>
          <a:xfrm>
            <a:off x="8686800" y="1673479"/>
            <a:ext cx="3273425" cy="4062651"/>
          </a:xfrm>
          <a:prstGeom prst="rect">
            <a:avLst/>
          </a:prstGeom>
          <a:ln w="9017">
            <a:solidFill>
              <a:srgbClr val="A6A6A6"/>
            </a:solidFill>
          </a:ln>
        </p:spPr>
        <p:txBody>
          <a:bodyPr vert="horz" wrap="square" lIns="0" tIns="0" rIns="0" bIns="0" rtlCol="0">
            <a:spAutoFit/>
          </a:bodyPr>
          <a:lstStyle/>
          <a:p>
            <a:pPr>
              <a:lnSpc>
                <a:spcPct val="100000"/>
              </a:lnSpc>
            </a:pPr>
            <a:endParaRPr sz="3100" dirty="0">
              <a:latin typeface="Times New Roman"/>
              <a:cs typeface="Times New Roman"/>
            </a:endParaRPr>
          </a:p>
          <a:p>
            <a:pPr>
              <a:lnSpc>
                <a:spcPct val="100000"/>
              </a:lnSpc>
            </a:pPr>
            <a:endParaRPr sz="3100" dirty="0">
              <a:latin typeface="Times New Roman"/>
              <a:cs typeface="Times New Roman"/>
            </a:endParaRPr>
          </a:p>
          <a:p>
            <a:pPr>
              <a:lnSpc>
                <a:spcPct val="100000"/>
              </a:lnSpc>
            </a:pPr>
            <a:endParaRPr sz="3100" dirty="0">
              <a:latin typeface="Times New Roman"/>
              <a:cs typeface="Times New Roman"/>
            </a:endParaRPr>
          </a:p>
          <a:p>
            <a:pPr>
              <a:lnSpc>
                <a:spcPct val="100000"/>
              </a:lnSpc>
            </a:pPr>
            <a:endParaRPr sz="3100" dirty="0">
              <a:latin typeface="Times New Roman"/>
              <a:cs typeface="Times New Roman"/>
            </a:endParaRPr>
          </a:p>
          <a:p>
            <a:pPr marL="8255" algn="ctr">
              <a:lnSpc>
                <a:spcPct val="100000"/>
              </a:lnSpc>
            </a:pPr>
            <a:endParaRPr lang="en-US" sz="2800" b="1" spc="-20" dirty="0">
              <a:solidFill>
                <a:srgbClr val="143879"/>
              </a:solidFill>
              <a:latin typeface="Arial"/>
              <a:cs typeface="Arial"/>
            </a:endParaRPr>
          </a:p>
          <a:p>
            <a:pPr marL="8255" algn="ctr">
              <a:lnSpc>
                <a:spcPct val="100000"/>
              </a:lnSpc>
            </a:pPr>
            <a:r>
              <a:rPr sz="2800" b="1" spc="-20" dirty="0">
                <a:solidFill>
                  <a:srgbClr val="143879"/>
                </a:solidFill>
                <a:latin typeface="Arial"/>
                <a:cs typeface="Arial"/>
              </a:rPr>
              <a:t>Call</a:t>
            </a:r>
            <a:endParaRPr sz="2800" dirty="0">
              <a:latin typeface="Arial"/>
              <a:cs typeface="Arial"/>
            </a:endParaRPr>
          </a:p>
          <a:p>
            <a:pPr marL="8255" algn="ctr">
              <a:lnSpc>
                <a:spcPct val="100000"/>
              </a:lnSpc>
            </a:pPr>
            <a:r>
              <a:rPr sz="2800" dirty="0">
                <a:solidFill>
                  <a:srgbClr val="143879"/>
                </a:solidFill>
                <a:latin typeface="Arial"/>
                <a:cs typeface="Arial"/>
              </a:rPr>
              <a:t>1</a:t>
            </a:r>
            <a:r>
              <a:rPr sz="2800" spc="-15" dirty="0">
                <a:solidFill>
                  <a:srgbClr val="143879"/>
                </a:solidFill>
                <a:latin typeface="Arial"/>
                <a:cs typeface="Arial"/>
              </a:rPr>
              <a:t> </a:t>
            </a:r>
            <a:r>
              <a:rPr sz="2800" dirty="0">
                <a:solidFill>
                  <a:srgbClr val="143879"/>
                </a:solidFill>
                <a:latin typeface="Arial"/>
                <a:cs typeface="Arial"/>
              </a:rPr>
              <a:t>(8</a:t>
            </a:r>
            <a:r>
              <a:rPr lang="en-US" sz="2800" dirty="0">
                <a:solidFill>
                  <a:srgbClr val="143879"/>
                </a:solidFill>
                <a:latin typeface="Arial"/>
                <a:cs typeface="Arial"/>
              </a:rPr>
              <a:t>50</a:t>
            </a:r>
            <a:r>
              <a:rPr sz="2800" dirty="0">
                <a:solidFill>
                  <a:srgbClr val="143879"/>
                </a:solidFill>
                <a:latin typeface="Arial"/>
                <a:cs typeface="Arial"/>
              </a:rPr>
              <a:t>)</a:t>
            </a:r>
            <a:r>
              <a:rPr sz="2800" spc="-15" dirty="0">
                <a:solidFill>
                  <a:srgbClr val="143879"/>
                </a:solidFill>
                <a:latin typeface="Arial"/>
                <a:cs typeface="Arial"/>
              </a:rPr>
              <a:t> </a:t>
            </a:r>
            <a:r>
              <a:rPr lang="en-US" sz="2800" spc="-20" dirty="0">
                <a:solidFill>
                  <a:srgbClr val="143879"/>
                </a:solidFill>
                <a:latin typeface="Arial"/>
                <a:cs typeface="Arial"/>
              </a:rPr>
              <a:t>845-0082</a:t>
            </a:r>
          </a:p>
          <a:p>
            <a:pPr marL="8255" algn="ctr">
              <a:lnSpc>
                <a:spcPct val="100000"/>
              </a:lnSpc>
            </a:pPr>
            <a:endParaRPr lang="en-US" sz="2800" spc="-20" dirty="0">
              <a:solidFill>
                <a:srgbClr val="143879"/>
              </a:solidFill>
              <a:latin typeface="Arial"/>
              <a:cs typeface="Arial"/>
            </a:endParaRPr>
          </a:p>
          <a:p>
            <a:pPr marL="8255" algn="ctr">
              <a:lnSpc>
                <a:spcPct val="100000"/>
              </a:lnSpc>
            </a:pPr>
            <a:endParaRPr sz="2800" dirty="0">
              <a:latin typeface="Arial"/>
              <a:cs typeface="Arial"/>
            </a:endParaRPr>
          </a:p>
        </p:txBody>
      </p:sp>
      <p:pic>
        <p:nvPicPr>
          <p:cNvPr id="6" name="object 6"/>
          <p:cNvPicPr/>
          <p:nvPr/>
        </p:nvPicPr>
        <p:blipFill>
          <a:blip r:embed="rId5" cstate="print"/>
          <a:stretch>
            <a:fillRect/>
          </a:stretch>
        </p:blipFill>
        <p:spPr>
          <a:xfrm>
            <a:off x="9458704" y="1673479"/>
            <a:ext cx="1924685" cy="1923288"/>
          </a:xfrm>
          <a:prstGeom prst="rect">
            <a:avLst/>
          </a:prstGeom>
        </p:spPr>
      </p:pic>
      <p:sp>
        <p:nvSpPr>
          <p:cNvPr id="8" name="Text Placeholder 8">
            <a:extLst>
              <a:ext uri="{FF2B5EF4-FFF2-40B4-BE49-F238E27FC236}">
                <a16:creationId xmlns:a16="http://schemas.microsoft.com/office/drawing/2014/main" id="{A936120E-DE7B-F2D8-F274-958BB0C0B85B}"/>
              </a:ext>
            </a:extLst>
          </p:cNvPr>
          <p:cNvSpPr txBox="1">
            <a:spLocks/>
          </p:cNvSpPr>
          <p:nvPr/>
        </p:nvSpPr>
        <p:spPr>
          <a:xfrm>
            <a:off x="1450974" y="1673478"/>
            <a:ext cx="3273426" cy="4028667"/>
          </a:xfrm>
          <a:prstGeom prst="rect">
            <a:avLst/>
          </a:prstGeom>
          <a:noFill/>
          <a:ln>
            <a:solidFill>
              <a:schemeClr val="bg1">
                <a:lumMod val="65000"/>
              </a:schemeClr>
            </a:solidFill>
          </a:ln>
        </p:spPr>
        <p:txBody>
          <a:bodyPr lIns="274320" tIns="91440" rIns="274320" bIns="137160" anchor="b" anchorCtr="0"/>
          <a:lstStyle>
            <a:defPPr>
              <a:defRPr lang="en-US"/>
            </a:defPPr>
            <a:lvl1pPr marR="0" lvl="0" indent="0" algn="ctr" fontAlgn="auto">
              <a:lnSpc>
                <a:spcPct val="100000"/>
              </a:lnSpc>
              <a:spcBef>
                <a:spcPts val="0"/>
              </a:spcBef>
              <a:spcAft>
                <a:spcPts val="600"/>
              </a:spcAft>
              <a:buClrTx/>
              <a:buSzTx/>
              <a:buFont typeface="Arial" panose="020B0604020202020204" pitchFamily="34" charset="0"/>
              <a:buNone/>
              <a:tabLst/>
              <a:defRPr kumimoji="0" sz="2800" b="0" i="0" u="none" strike="noStrike" cap="none" spc="0" normalizeH="0" baseline="0">
                <a:ln>
                  <a:noFill/>
                </a:ln>
                <a:solidFill>
                  <a:srgbClr val="000000"/>
                </a:solidFill>
                <a:effectLst/>
                <a:uLnTx/>
                <a:uFillTx/>
                <a:latin typeface="Avenir Next LT Pro"/>
              </a:defRPr>
            </a:lvl1pPr>
            <a:lvl2pPr marL="685800" indent="-228600">
              <a:lnSpc>
                <a:spcPct val="110000"/>
              </a:lnSpc>
              <a:spcBef>
                <a:spcPts val="500"/>
              </a:spcBef>
              <a:buFont typeface="Arial" panose="020B0604020202020204" pitchFamily="34" charset="0"/>
              <a:buChar char="•"/>
              <a:defRPr sz="2400"/>
            </a:lvl2pPr>
            <a:lvl3pPr marL="1143000" indent="-228600">
              <a:lnSpc>
                <a:spcPct val="110000"/>
              </a:lnSpc>
              <a:spcBef>
                <a:spcPts val="500"/>
              </a:spcBef>
              <a:buFont typeface="Arial" panose="020B0604020202020204" pitchFamily="34" charset="0"/>
              <a:buChar char="•"/>
              <a:defRPr sz="2000"/>
            </a:lvl3pPr>
            <a:lvl4pPr marL="1600200" indent="-228600">
              <a:lnSpc>
                <a:spcPct val="110000"/>
              </a:lnSpc>
              <a:spcBef>
                <a:spcPts val="500"/>
              </a:spcBef>
              <a:buFont typeface="Arial" panose="020B0604020202020204" pitchFamily="34" charset="0"/>
              <a:buChar char="•"/>
            </a:lvl4pPr>
            <a:lvl5pPr marL="2057400" indent="-228600">
              <a:lnSpc>
                <a:spcPct val="11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atin typeface="Arial" panose="020B0604020202020204" pitchFamily="34" charset="0"/>
                <a:cs typeface="Arial" panose="020B0604020202020204" pitchFamily="34" charset="0"/>
              </a:rPr>
              <a:t>All attendees will be placed in ‘</a:t>
            </a:r>
            <a:r>
              <a:rPr lang="en-US" b="1">
                <a:latin typeface="Arial" panose="020B0604020202020204" pitchFamily="34" charset="0"/>
                <a:cs typeface="Arial" panose="020B0604020202020204" pitchFamily="34" charset="0"/>
              </a:rPr>
              <a:t>Listen Only’ </a:t>
            </a:r>
            <a:r>
              <a:rPr lang="en-US">
                <a:latin typeface="Arial" panose="020B0604020202020204" pitchFamily="34" charset="0"/>
                <a:cs typeface="Arial" panose="020B0604020202020204" pitchFamily="34" charset="0"/>
              </a:rPr>
              <a:t>mode throughout the meeting. </a:t>
            </a:r>
          </a:p>
        </p:txBody>
      </p:sp>
      <p:pic>
        <p:nvPicPr>
          <p:cNvPr id="9" name="Graphic 8" descr="Volume">
            <a:extLst>
              <a:ext uri="{FF2B5EF4-FFF2-40B4-BE49-F238E27FC236}">
                <a16:creationId xmlns:a16="http://schemas.microsoft.com/office/drawing/2014/main" id="{EBF46EC9-9443-235A-6929-A2FBBB6234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61263" y="1722768"/>
            <a:ext cx="1870596" cy="1870596"/>
          </a:xfrm>
          <a:prstGeom prst="rect">
            <a:avLst/>
          </a:prstGeom>
        </p:spPr>
      </p:pic>
      <p:pic>
        <p:nvPicPr>
          <p:cNvPr id="10" name="Slide 8">
            <a:hlinkClick r:id="" action="ppaction://media"/>
            <a:extLst>
              <a:ext uri="{FF2B5EF4-FFF2-40B4-BE49-F238E27FC236}">
                <a16:creationId xmlns:a16="http://schemas.microsoft.com/office/drawing/2014/main" id="{7394265E-ED6B-A7E5-C7C1-EB3FF175D7B4}"/>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8"/>
          <a:stretch>
            <a:fillRect/>
          </a:stretch>
        </p:blipFill>
        <p:spPr>
          <a:xfrm>
            <a:off x="228600" y="614470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49045" rIns="0" bIns="0" rtlCol="0">
            <a:spAutoFit/>
          </a:bodyPr>
          <a:lstStyle/>
          <a:p>
            <a:pPr marL="165100">
              <a:lnSpc>
                <a:spcPct val="100000"/>
              </a:lnSpc>
              <a:spcBef>
                <a:spcPts val="100"/>
              </a:spcBef>
            </a:pPr>
            <a:r>
              <a:rPr sz="3200" dirty="0"/>
              <a:t>Virtual</a:t>
            </a:r>
            <a:r>
              <a:rPr sz="3200" spc="-60" dirty="0"/>
              <a:t> </a:t>
            </a:r>
            <a:r>
              <a:rPr sz="3200" dirty="0"/>
              <a:t>Public</a:t>
            </a:r>
            <a:r>
              <a:rPr sz="3200" spc="-45" dirty="0"/>
              <a:t> </a:t>
            </a:r>
            <a:r>
              <a:rPr sz="3200" dirty="0"/>
              <a:t>Meeting</a:t>
            </a:r>
            <a:r>
              <a:rPr sz="3200" spc="-60" dirty="0"/>
              <a:t> </a:t>
            </a:r>
            <a:r>
              <a:rPr sz="3200" dirty="0"/>
              <a:t>-</a:t>
            </a:r>
            <a:r>
              <a:rPr sz="3200" spc="-25" dirty="0"/>
              <a:t> </a:t>
            </a:r>
            <a:r>
              <a:rPr sz="3200" dirty="0"/>
              <a:t>Public</a:t>
            </a:r>
            <a:r>
              <a:rPr sz="3200" spc="-50" dirty="0"/>
              <a:t> </a:t>
            </a:r>
            <a:r>
              <a:rPr sz="3200" spc="-10" dirty="0"/>
              <a:t>Notice</a:t>
            </a:r>
            <a:endParaRPr sz="3200"/>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25" dirty="0"/>
              <a:t>8</a:t>
            </a:fld>
            <a:endParaRPr spc="-25" dirty="0"/>
          </a:p>
        </p:txBody>
      </p:sp>
      <p:pic>
        <p:nvPicPr>
          <p:cNvPr id="3" name="object 3"/>
          <p:cNvPicPr/>
          <p:nvPr/>
        </p:nvPicPr>
        <p:blipFill>
          <a:blip r:embed="rId5" cstate="print"/>
          <a:stretch>
            <a:fillRect/>
          </a:stretch>
        </p:blipFill>
        <p:spPr>
          <a:xfrm>
            <a:off x="3812921" y="1167512"/>
            <a:ext cx="1772285" cy="1770759"/>
          </a:xfrm>
          <a:prstGeom prst="rect">
            <a:avLst/>
          </a:prstGeom>
        </p:spPr>
      </p:pic>
      <p:sp>
        <p:nvSpPr>
          <p:cNvPr id="5" name="object 5"/>
          <p:cNvSpPr txBox="1"/>
          <p:nvPr/>
        </p:nvSpPr>
        <p:spPr>
          <a:xfrm>
            <a:off x="3014345" y="1188847"/>
            <a:ext cx="3363595" cy="2234565"/>
          </a:xfrm>
          <a:prstGeom prst="rect">
            <a:avLst/>
          </a:prstGeom>
          <a:ln w="9017">
            <a:solidFill>
              <a:srgbClr val="A6A6A6"/>
            </a:solidFill>
          </a:ln>
        </p:spPr>
        <p:txBody>
          <a:bodyPr vert="horz" wrap="square" lIns="0" tIns="0" rIns="0" bIns="0" rtlCol="0">
            <a:spAutoFit/>
          </a:bodyPr>
          <a:lstStyle/>
          <a:p>
            <a:pPr>
              <a:lnSpc>
                <a:spcPct val="100000"/>
              </a:lnSpc>
            </a:pPr>
            <a:endParaRPr sz="2000">
              <a:latin typeface="Times New Roman"/>
              <a:cs typeface="Times New Roman"/>
            </a:endParaRPr>
          </a:p>
          <a:p>
            <a:pPr>
              <a:lnSpc>
                <a:spcPct val="100000"/>
              </a:lnSpc>
            </a:pPr>
            <a:endParaRPr sz="2000">
              <a:latin typeface="Times New Roman"/>
              <a:cs typeface="Times New Roman"/>
            </a:endParaRPr>
          </a:p>
          <a:p>
            <a:pPr>
              <a:lnSpc>
                <a:spcPct val="100000"/>
              </a:lnSpc>
            </a:pPr>
            <a:endParaRPr sz="2000">
              <a:latin typeface="Times New Roman"/>
              <a:cs typeface="Times New Roman"/>
            </a:endParaRPr>
          </a:p>
          <a:p>
            <a:pPr>
              <a:lnSpc>
                <a:spcPct val="100000"/>
              </a:lnSpc>
            </a:pPr>
            <a:endParaRPr sz="2000">
              <a:latin typeface="Times New Roman"/>
              <a:cs typeface="Times New Roman"/>
            </a:endParaRPr>
          </a:p>
          <a:p>
            <a:pPr>
              <a:lnSpc>
                <a:spcPct val="100000"/>
              </a:lnSpc>
            </a:pPr>
            <a:endParaRPr sz="2000">
              <a:latin typeface="Times New Roman"/>
              <a:cs typeface="Times New Roman"/>
            </a:endParaRPr>
          </a:p>
          <a:p>
            <a:pPr marL="132715">
              <a:lnSpc>
                <a:spcPct val="100000"/>
              </a:lnSpc>
              <a:spcBef>
                <a:spcPts val="1205"/>
              </a:spcBef>
            </a:pPr>
            <a:r>
              <a:rPr sz="1800" dirty="0">
                <a:solidFill>
                  <a:srgbClr val="143879"/>
                </a:solidFill>
                <a:latin typeface="Arial"/>
                <a:cs typeface="Arial"/>
              </a:rPr>
              <a:t>Property</a:t>
            </a:r>
            <a:r>
              <a:rPr sz="1800" spc="-30" dirty="0">
                <a:solidFill>
                  <a:srgbClr val="143879"/>
                </a:solidFill>
                <a:latin typeface="Arial"/>
                <a:cs typeface="Arial"/>
              </a:rPr>
              <a:t> </a:t>
            </a:r>
            <a:r>
              <a:rPr sz="1800" spc="-20" dirty="0">
                <a:solidFill>
                  <a:srgbClr val="143879"/>
                </a:solidFill>
                <a:latin typeface="Arial"/>
                <a:cs typeface="Arial"/>
              </a:rPr>
              <a:t>Owner/Tenant</a:t>
            </a:r>
            <a:r>
              <a:rPr sz="1800" spc="5" dirty="0">
                <a:solidFill>
                  <a:srgbClr val="143879"/>
                </a:solidFill>
                <a:latin typeface="Arial"/>
                <a:cs typeface="Arial"/>
              </a:rPr>
              <a:t> </a:t>
            </a:r>
            <a:r>
              <a:rPr sz="1800" spc="-10" dirty="0">
                <a:solidFill>
                  <a:srgbClr val="143879"/>
                </a:solidFill>
                <a:latin typeface="Arial"/>
                <a:cs typeface="Arial"/>
              </a:rPr>
              <a:t>Letters</a:t>
            </a:r>
            <a:endParaRPr sz="1800">
              <a:latin typeface="Arial"/>
              <a:cs typeface="Arial"/>
            </a:endParaRPr>
          </a:p>
        </p:txBody>
      </p:sp>
      <p:sp>
        <p:nvSpPr>
          <p:cNvPr id="7" name="object 7"/>
          <p:cNvSpPr txBox="1"/>
          <p:nvPr/>
        </p:nvSpPr>
        <p:spPr>
          <a:xfrm>
            <a:off x="6629400" y="1188846"/>
            <a:ext cx="3365500" cy="2234565"/>
          </a:xfrm>
          <a:prstGeom prst="rect">
            <a:avLst/>
          </a:prstGeom>
          <a:ln w="9017">
            <a:solidFill>
              <a:srgbClr val="A6A6A6"/>
            </a:solidFill>
          </a:ln>
        </p:spPr>
        <p:txBody>
          <a:bodyPr vert="horz" wrap="square" lIns="0" tIns="0" rIns="0" bIns="0" rtlCol="0">
            <a:spAutoFit/>
          </a:bodyPr>
          <a:lstStyle/>
          <a:p>
            <a:pPr>
              <a:lnSpc>
                <a:spcPct val="100000"/>
              </a:lnSpc>
            </a:pPr>
            <a:endParaRPr sz="2000">
              <a:latin typeface="Times New Roman"/>
              <a:cs typeface="Times New Roman"/>
            </a:endParaRPr>
          </a:p>
          <a:p>
            <a:pPr>
              <a:lnSpc>
                <a:spcPct val="100000"/>
              </a:lnSpc>
            </a:pPr>
            <a:endParaRPr sz="2000">
              <a:latin typeface="Times New Roman"/>
              <a:cs typeface="Times New Roman"/>
            </a:endParaRPr>
          </a:p>
          <a:p>
            <a:pPr>
              <a:lnSpc>
                <a:spcPct val="100000"/>
              </a:lnSpc>
            </a:pPr>
            <a:endParaRPr sz="2000">
              <a:latin typeface="Times New Roman"/>
              <a:cs typeface="Times New Roman"/>
            </a:endParaRPr>
          </a:p>
          <a:p>
            <a:pPr>
              <a:lnSpc>
                <a:spcPct val="100000"/>
              </a:lnSpc>
            </a:pPr>
            <a:endParaRPr sz="2000">
              <a:latin typeface="Times New Roman"/>
              <a:cs typeface="Times New Roman"/>
            </a:endParaRPr>
          </a:p>
          <a:p>
            <a:pPr>
              <a:lnSpc>
                <a:spcPct val="100000"/>
              </a:lnSpc>
            </a:pPr>
            <a:endParaRPr sz="2000">
              <a:latin typeface="Times New Roman"/>
              <a:cs typeface="Times New Roman"/>
            </a:endParaRPr>
          </a:p>
          <a:p>
            <a:pPr>
              <a:lnSpc>
                <a:spcPct val="100000"/>
              </a:lnSpc>
              <a:spcBef>
                <a:spcPts val="5"/>
              </a:spcBef>
            </a:pPr>
            <a:endParaRPr sz="2400">
              <a:latin typeface="Times New Roman"/>
              <a:cs typeface="Times New Roman"/>
            </a:endParaRPr>
          </a:p>
          <a:p>
            <a:pPr marL="935355">
              <a:lnSpc>
                <a:spcPct val="100000"/>
              </a:lnSpc>
              <a:spcBef>
                <a:spcPts val="5"/>
              </a:spcBef>
            </a:pPr>
            <a:r>
              <a:rPr sz="1800" dirty="0">
                <a:solidFill>
                  <a:srgbClr val="143879"/>
                </a:solidFill>
                <a:latin typeface="Arial"/>
                <a:cs typeface="Arial"/>
              </a:rPr>
              <a:t>FDOT</a:t>
            </a:r>
            <a:r>
              <a:rPr sz="1800" spc="-45" dirty="0">
                <a:solidFill>
                  <a:srgbClr val="143879"/>
                </a:solidFill>
                <a:latin typeface="Arial"/>
                <a:cs typeface="Arial"/>
              </a:rPr>
              <a:t> </a:t>
            </a:r>
            <a:r>
              <a:rPr sz="1800" spc="-10" dirty="0">
                <a:solidFill>
                  <a:srgbClr val="143879"/>
                </a:solidFill>
                <a:latin typeface="Arial"/>
                <a:cs typeface="Arial"/>
              </a:rPr>
              <a:t>Website</a:t>
            </a:r>
            <a:endParaRPr sz="1800">
              <a:latin typeface="Arial"/>
              <a:cs typeface="Arial"/>
            </a:endParaRPr>
          </a:p>
        </p:txBody>
      </p:sp>
      <p:sp>
        <p:nvSpPr>
          <p:cNvPr id="9" name="object 9"/>
          <p:cNvSpPr/>
          <p:nvPr/>
        </p:nvSpPr>
        <p:spPr>
          <a:xfrm>
            <a:off x="7512050" y="1429480"/>
            <a:ext cx="1600200" cy="1518285"/>
          </a:xfrm>
          <a:custGeom>
            <a:avLst/>
            <a:gdLst/>
            <a:ahLst/>
            <a:cxnLst/>
            <a:rect l="l" t="t" r="r" b="b"/>
            <a:pathLst>
              <a:path w="1600200" h="1518285">
                <a:moveTo>
                  <a:pt x="1159764" y="1383791"/>
                </a:moveTo>
                <a:lnTo>
                  <a:pt x="440563" y="1383791"/>
                </a:lnTo>
                <a:lnTo>
                  <a:pt x="440563" y="1517776"/>
                </a:lnTo>
                <a:lnTo>
                  <a:pt x="1159764" y="1517776"/>
                </a:lnTo>
                <a:lnTo>
                  <a:pt x="1159764" y="1383791"/>
                </a:lnTo>
                <a:close/>
              </a:path>
              <a:path w="1600200" h="1518285">
                <a:moveTo>
                  <a:pt x="960120" y="1249553"/>
                </a:moveTo>
                <a:lnTo>
                  <a:pt x="640207" y="1249553"/>
                </a:lnTo>
                <a:lnTo>
                  <a:pt x="640207" y="1383791"/>
                </a:lnTo>
                <a:lnTo>
                  <a:pt x="960120" y="1383791"/>
                </a:lnTo>
                <a:lnTo>
                  <a:pt x="960120" y="1249553"/>
                </a:lnTo>
                <a:close/>
              </a:path>
              <a:path w="1600200" h="1518285">
                <a:moveTo>
                  <a:pt x="1520951" y="0"/>
                </a:moveTo>
                <a:lnTo>
                  <a:pt x="79375" y="0"/>
                </a:lnTo>
                <a:lnTo>
                  <a:pt x="48970" y="6953"/>
                </a:lnTo>
                <a:lnTo>
                  <a:pt x="23685" y="25907"/>
                </a:lnTo>
                <a:lnTo>
                  <a:pt x="6401" y="54006"/>
                </a:lnTo>
                <a:lnTo>
                  <a:pt x="0" y="88391"/>
                </a:lnTo>
                <a:lnTo>
                  <a:pt x="0" y="1161287"/>
                </a:lnTo>
                <a:lnTo>
                  <a:pt x="6401" y="1195653"/>
                </a:lnTo>
                <a:lnTo>
                  <a:pt x="23685" y="1223708"/>
                </a:lnTo>
                <a:lnTo>
                  <a:pt x="48970" y="1242619"/>
                </a:lnTo>
                <a:lnTo>
                  <a:pt x="79375" y="1249553"/>
                </a:lnTo>
                <a:lnTo>
                  <a:pt x="1520951" y="1249553"/>
                </a:lnTo>
                <a:lnTo>
                  <a:pt x="1552033" y="1242619"/>
                </a:lnTo>
                <a:lnTo>
                  <a:pt x="1577197" y="1223708"/>
                </a:lnTo>
                <a:lnTo>
                  <a:pt x="1594050" y="1195653"/>
                </a:lnTo>
                <a:lnTo>
                  <a:pt x="1600200" y="1161287"/>
                </a:lnTo>
                <a:lnTo>
                  <a:pt x="1600200" y="1115567"/>
                </a:lnTo>
                <a:lnTo>
                  <a:pt x="120523" y="1115567"/>
                </a:lnTo>
                <a:lnTo>
                  <a:pt x="120523" y="134111"/>
                </a:lnTo>
                <a:lnTo>
                  <a:pt x="1600200" y="134111"/>
                </a:lnTo>
                <a:lnTo>
                  <a:pt x="1600200" y="88391"/>
                </a:lnTo>
                <a:lnTo>
                  <a:pt x="1594050" y="54006"/>
                </a:lnTo>
                <a:lnTo>
                  <a:pt x="1577197" y="25907"/>
                </a:lnTo>
                <a:lnTo>
                  <a:pt x="1552033" y="6953"/>
                </a:lnTo>
                <a:lnTo>
                  <a:pt x="1520951" y="0"/>
                </a:lnTo>
                <a:close/>
              </a:path>
              <a:path w="1600200" h="1518285">
                <a:moveTo>
                  <a:pt x="1600200" y="134111"/>
                </a:moveTo>
                <a:lnTo>
                  <a:pt x="1479931" y="134111"/>
                </a:lnTo>
                <a:lnTo>
                  <a:pt x="1479931" y="1115567"/>
                </a:lnTo>
                <a:lnTo>
                  <a:pt x="1600200" y="1115567"/>
                </a:lnTo>
                <a:lnTo>
                  <a:pt x="1600200" y="134111"/>
                </a:lnTo>
                <a:close/>
              </a:path>
            </a:pathLst>
          </a:custGeom>
          <a:solidFill>
            <a:srgbClr val="000000"/>
          </a:solidFill>
        </p:spPr>
        <p:txBody>
          <a:bodyPr wrap="square" lIns="0" tIns="0" rIns="0" bIns="0" rtlCol="0"/>
          <a:lstStyle/>
          <a:p>
            <a:endParaRPr dirty="0"/>
          </a:p>
        </p:txBody>
      </p:sp>
      <p:sp>
        <p:nvSpPr>
          <p:cNvPr id="4" name="Text Placeholder 8">
            <a:extLst>
              <a:ext uri="{FF2B5EF4-FFF2-40B4-BE49-F238E27FC236}">
                <a16:creationId xmlns:a16="http://schemas.microsoft.com/office/drawing/2014/main" id="{0C6929F2-648B-7EF4-82CF-26D5ABC023BD}"/>
              </a:ext>
            </a:extLst>
          </p:cNvPr>
          <p:cNvSpPr txBox="1">
            <a:spLocks/>
          </p:cNvSpPr>
          <p:nvPr/>
        </p:nvSpPr>
        <p:spPr>
          <a:xfrm>
            <a:off x="3051068" y="3665958"/>
            <a:ext cx="3365866" cy="2230558"/>
          </a:xfrm>
          <a:prstGeom prst="rect">
            <a:avLst/>
          </a:prstGeom>
          <a:noFill/>
          <a:ln>
            <a:solidFill>
              <a:schemeClr val="bg1">
                <a:lumMod val="65000"/>
              </a:schemeClr>
            </a:solidFill>
          </a:ln>
        </p:spPr>
        <p:txBody>
          <a:bodyPr lIns="274320" tIns="91440" rIns="274320" bIns="274320" anchor="b" anchorCtr="0"/>
          <a:lstStyle>
            <a:defPPr>
              <a:defRPr lang="en-US"/>
            </a:defPPr>
            <a:lvl1pPr marR="0" lvl="0" indent="0" algn="ctr" fontAlgn="auto">
              <a:lnSpc>
                <a:spcPct val="100000"/>
              </a:lnSpc>
              <a:spcBef>
                <a:spcPts val="0"/>
              </a:spcBef>
              <a:spcAft>
                <a:spcPts val="600"/>
              </a:spcAft>
              <a:buClrTx/>
              <a:buSzTx/>
              <a:buFont typeface="Arial" panose="020B0604020202020204" pitchFamily="34" charset="0"/>
              <a:buNone/>
              <a:tabLst/>
              <a:defRPr kumimoji="0" sz="2800" b="0" i="0" u="none" strike="noStrike" cap="none" spc="0" normalizeH="0" baseline="0">
                <a:ln>
                  <a:noFill/>
                </a:ln>
                <a:solidFill>
                  <a:srgbClr val="000000"/>
                </a:solidFill>
                <a:effectLst/>
                <a:uLnTx/>
                <a:uFillTx/>
                <a:latin typeface="Avenir Next LT Pro"/>
              </a:defRPr>
            </a:lvl1pPr>
            <a:lvl2pPr marL="685800" indent="-228600">
              <a:lnSpc>
                <a:spcPct val="110000"/>
              </a:lnSpc>
              <a:spcBef>
                <a:spcPts val="500"/>
              </a:spcBef>
              <a:buFont typeface="Arial" panose="020B0604020202020204" pitchFamily="34" charset="0"/>
              <a:buChar char="•"/>
              <a:defRPr sz="2400"/>
            </a:lvl2pPr>
            <a:lvl3pPr marL="1143000" indent="-228600">
              <a:lnSpc>
                <a:spcPct val="110000"/>
              </a:lnSpc>
              <a:spcBef>
                <a:spcPts val="500"/>
              </a:spcBef>
              <a:buFont typeface="Arial" panose="020B0604020202020204" pitchFamily="34" charset="0"/>
              <a:buChar char="•"/>
              <a:defRPr sz="2000"/>
            </a:lvl3pPr>
            <a:lvl4pPr marL="1600200" indent="-228600">
              <a:lnSpc>
                <a:spcPct val="110000"/>
              </a:lnSpc>
              <a:spcBef>
                <a:spcPts val="500"/>
              </a:spcBef>
              <a:buFont typeface="Arial" panose="020B0604020202020204" pitchFamily="34" charset="0"/>
              <a:buChar char="•"/>
            </a:lvl4pPr>
            <a:lvl5pPr marL="2057400" indent="-228600">
              <a:lnSpc>
                <a:spcPct val="11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a:solidFill>
                <a:schemeClr val="tx1"/>
              </a:solidFill>
              <a:latin typeface="Arial" panose="020B0604020202020204" pitchFamily="34" charset="0"/>
              <a:cs typeface="Arial" panose="020B0604020202020204" pitchFamily="34" charset="0"/>
            </a:endParaRPr>
          </a:p>
        </p:txBody>
      </p:sp>
      <p:sp>
        <p:nvSpPr>
          <p:cNvPr id="6" name="Text Placeholder 10">
            <a:extLst>
              <a:ext uri="{FF2B5EF4-FFF2-40B4-BE49-F238E27FC236}">
                <a16:creationId xmlns:a16="http://schemas.microsoft.com/office/drawing/2014/main" id="{9DA55B75-42F3-1A3E-0BBC-AD978EF58C8D}"/>
              </a:ext>
            </a:extLst>
          </p:cNvPr>
          <p:cNvSpPr txBox="1">
            <a:spLocks/>
          </p:cNvSpPr>
          <p:nvPr/>
        </p:nvSpPr>
        <p:spPr>
          <a:xfrm>
            <a:off x="6629400" y="3665958"/>
            <a:ext cx="3357345" cy="2230558"/>
          </a:xfrm>
          <a:prstGeom prst="rect">
            <a:avLst/>
          </a:prstGeom>
          <a:noFill/>
          <a:ln>
            <a:solidFill>
              <a:schemeClr val="bg1">
                <a:lumMod val="65000"/>
              </a:schemeClr>
            </a:solidFill>
          </a:ln>
        </p:spPr>
        <p:txBody>
          <a:bodyPr lIns="182880" tIns="91440" rIns="182880" bIns="274320" anchor="b"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gn="ctr">
              <a:lnSpc>
                <a:spcPct val="100000"/>
              </a:lnSpc>
              <a:spcBef>
                <a:spcPts val="0"/>
              </a:spcBef>
              <a:spcAft>
                <a:spcPts val="600"/>
              </a:spcAft>
              <a:buNone/>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E52B2D0-FFD8-0EC9-B49D-D73CDB6172FF}"/>
              </a:ext>
            </a:extLst>
          </p:cNvPr>
          <p:cNvSpPr/>
          <p:nvPr/>
        </p:nvSpPr>
        <p:spPr>
          <a:xfrm>
            <a:off x="3014345" y="5416399"/>
            <a:ext cx="3364992" cy="369332"/>
          </a:xfrm>
          <a:prstGeom prst="rect">
            <a:avLst/>
          </a:prstGeom>
        </p:spPr>
        <p:txBody>
          <a:bodyPr wrap="square" lIns="0" rIns="0">
            <a:spAutoFit/>
          </a:bodyPr>
          <a:lstStyle/>
          <a:p>
            <a:pPr algn="ctr"/>
            <a:r>
              <a:rPr lang="en-US" dirty="0">
                <a:solidFill>
                  <a:srgbClr val="153879"/>
                </a:solidFill>
                <a:latin typeface="Arial" panose="020B0604020202020204" pitchFamily="34" charset="0"/>
                <a:cs typeface="Arial" panose="020B0604020202020204" pitchFamily="34" charset="0"/>
              </a:rPr>
              <a:t>Florida Administrative Register</a:t>
            </a:r>
          </a:p>
        </p:txBody>
      </p:sp>
      <p:sp>
        <p:nvSpPr>
          <p:cNvPr id="10" name="Rectangle 9">
            <a:extLst>
              <a:ext uri="{FF2B5EF4-FFF2-40B4-BE49-F238E27FC236}">
                <a16:creationId xmlns:a16="http://schemas.microsoft.com/office/drawing/2014/main" id="{F8DCED38-630D-90F1-DA8F-967D54DEE87B}"/>
              </a:ext>
            </a:extLst>
          </p:cNvPr>
          <p:cNvSpPr/>
          <p:nvPr/>
        </p:nvSpPr>
        <p:spPr>
          <a:xfrm>
            <a:off x="6610164" y="5415820"/>
            <a:ext cx="3364992" cy="369332"/>
          </a:xfrm>
          <a:prstGeom prst="rect">
            <a:avLst/>
          </a:prstGeom>
        </p:spPr>
        <p:txBody>
          <a:bodyPr wrap="square" lIns="0" rIns="0">
            <a:spAutoFit/>
          </a:bodyPr>
          <a:lstStyle/>
          <a:p>
            <a:pPr algn="ctr"/>
            <a:r>
              <a:rPr lang="en-US" dirty="0">
                <a:solidFill>
                  <a:srgbClr val="153879"/>
                </a:solidFill>
                <a:latin typeface="Arial" panose="020B0604020202020204" pitchFamily="34" charset="0"/>
                <a:cs typeface="Arial" panose="020B0604020202020204" pitchFamily="34" charset="0"/>
              </a:rPr>
              <a:t>Newspaper</a:t>
            </a:r>
          </a:p>
        </p:txBody>
      </p:sp>
      <p:pic>
        <p:nvPicPr>
          <p:cNvPr id="12" name="Picture 11" descr="A close up of a sign&#10;&#10;Description automatically generated">
            <a:extLst>
              <a:ext uri="{FF2B5EF4-FFF2-40B4-BE49-F238E27FC236}">
                <a16:creationId xmlns:a16="http://schemas.microsoft.com/office/drawing/2014/main" id="{0C329BF7-934B-1ECE-91E3-3DD1A51881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4333" y="3561085"/>
            <a:ext cx="1923617" cy="1923617"/>
          </a:xfrm>
          <a:prstGeom prst="rect">
            <a:avLst/>
          </a:prstGeom>
        </p:spPr>
      </p:pic>
      <p:pic>
        <p:nvPicPr>
          <p:cNvPr id="13" name="Graphic 12" descr="Newspaper">
            <a:extLst>
              <a:ext uri="{FF2B5EF4-FFF2-40B4-BE49-F238E27FC236}">
                <a16:creationId xmlns:a16="http://schemas.microsoft.com/office/drawing/2014/main" id="{C61415D9-5671-BBE6-624D-3CF37C5E2A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24808" y="3718175"/>
            <a:ext cx="1766527" cy="1766527"/>
          </a:xfrm>
          <a:prstGeom prst="rect">
            <a:avLst/>
          </a:prstGeom>
        </p:spPr>
      </p:pic>
      <p:pic>
        <p:nvPicPr>
          <p:cNvPr id="14" name="Slide 9">
            <a:hlinkClick r:id="" action="ppaction://media"/>
            <a:extLst>
              <a:ext uri="{FF2B5EF4-FFF2-40B4-BE49-F238E27FC236}">
                <a16:creationId xmlns:a16="http://schemas.microsoft.com/office/drawing/2014/main" id="{E747AD17-5DE7-6DF6-919A-946B721F4D11}"/>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9"/>
          <a:stretch>
            <a:fillRect/>
          </a:stretch>
        </p:blipFill>
        <p:spPr>
          <a:xfrm>
            <a:off x="228600" y="607887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2460" y="3067430"/>
            <a:ext cx="6912609" cy="635000"/>
          </a:xfrm>
          <a:prstGeom prst="rect">
            <a:avLst/>
          </a:prstGeom>
        </p:spPr>
        <p:txBody>
          <a:bodyPr vert="horz" wrap="square" lIns="0" tIns="12065" rIns="0" bIns="0" rtlCol="0">
            <a:spAutoFit/>
          </a:bodyPr>
          <a:lstStyle/>
          <a:p>
            <a:pPr marL="12700">
              <a:lnSpc>
                <a:spcPct val="100000"/>
              </a:lnSpc>
              <a:spcBef>
                <a:spcPts val="95"/>
              </a:spcBef>
            </a:pPr>
            <a:r>
              <a:rPr dirty="0"/>
              <a:t>3.</a:t>
            </a:r>
            <a:r>
              <a:rPr spc="-150" dirty="0"/>
              <a:t> </a:t>
            </a:r>
            <a:r>
              <a:rPr spc="-35" dirty="0"/>
              <a:t>Non-</a:t>
            </a:r>
            <a:r>
              <a:rPr dirty="0"/>
              <a:t>Discrimination</a:t>
            </a:r>
            <a:r>
              <a:rPr spc="-110" dirty="0"/>
              <a:t> </a:t>
            </a:r>
            <a:r>
              <a:rPr spc="-10" dirty="0"/>
              <a:t>Policy</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2090"/>
              </a:lnSpc>
            </a:pPr>
            <a:fld id="{81D60167-4931-47E6-BA6A-407CBD079E47}" type="slidenum">
              <a:rPr spc="-25" dirty="0"/>
              <a:t>9</a:t>
            </a:fld>
            <a:endParaRPr spc="-25"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Custom 5">
      <a:dk1>
        <a:sysClr val="windowText" lastClr="000000"/>
      </a:dk1>
      <a:lt1>
        <a:sysClr val="window" lastClr="FFFFFF"/>
      </a:lt1>
      <a:dk2>
        <a:srgbClr val="2C3C43"/>
      </a:dk2>
      <a:lt2>
        <a:srgbClr val="EBEBEB"/>
      </a:lt2>
      <a:accent1>
        <a:srgbClr val="002060"/>
      </a:accent1>
      <a:accent2>
        <a:srgbClr val="FF0000"/>
      </a:accent2>
      <a:accent3>
        <a:srgbClr val="000000"/>
      </a:accent3>
      <a:accent4>
        <a:srgbClr val="FFFFFF"/>
      </a:accent4>
      <a:accent5>
        <a:srgbClr val="EBEBEB"/>
      </a:accent5>
      <a:accent6>
        <a:srgbClr val="0070C0"/>
      </a:accent6>
      <a:hlink>
        <a:srgbClr val="000000"/>
      </a:hlink>
      <a:folHlink>
        <a:srgbClr val="00000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9577</TotalTime>
  <Words>1981</Words>
  <Application>Microsoft Office PowerPoint</Application>
  <PresentationFormat>Custom</PresentationFormat>
  <Paragraphs>285</Paragraphs>
  <Slides>31</Slides>
  <Notes>31</Notes>
  <HiddenSlides>0</HiddenSlides>
  <MMClips>21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Calibri</vt:lpstr>
      <vt:lpstr>Times New Roman</vt:lpstr>
      <vt:lpstr>Trebuchet MS</vt:lpstr>
      <vt:lpstr>Wingdings 3</vt:lpstr>
      <vt:lpstr>Office Theme</vt:lpstr>
      <vt:lpstr>Facet</vt:lpstr>
      <vt:lpstr>State Road (SR) 7/US 441 from South of Stirling Road to North of Orange Drive and SR 7 (US 441) from SW 21st Street to NW 3rd Street  Resurfacing, Restoration and Rehabilitation (RRR) Project Broward County, Florida</vt:lpstr>
      <vt:lpstr>Agenda</vt:lpstr>
      <vt:lpstr>1. Introductions</vt:lpstr>
      <vt:lpstr>Project Team</vt:lpstr>
      <vt:lpstr>2. Technical Information</vt:lpstr>
      <vt:lpstr>Participating on GoToWebinar</vt:lpstr>
      <vt:lpstr>To report a technical issue…</vt:lpstr>
      <vt:lpstr>Virtual Public Meeting - Public Notice</vt:lpstr>
      <vt:lpstr>3. Non-Discrimination Policy</vt:lpstr>
      <vt:lpstr>Non-Discrimination Policy</vt:lpstr>
      <vt:lpstr>4. Rules of Engagement</vt:lpstr>
      <vt:lpstr>Rules of Engagement</vt:lpstr>
      <vt:lpstr>5. FDOT Safety Message</vt:lpstr>
      <vt:lpstr>FDOT Safety Message</vt:lpstr>
      <vt:lpstr>FDOT Safety Message</vt:lpstr>
      <vt:lpstr>6. Project Overview</vt:lpstr>
      <vt:lpstr>Project Location</vt:lpstr>
      <vt:lpstr>7. Design Plans</vt:lpstr>
      <vt:lpstr>Proposed Roadway Concept</vt:lpstr>
      <vt:lpstr>Proposed Roadway Concept</vt:lpstr>
      <vt:lpstr>Proposed Project Safety Enhancements</vt:lpstr>
      <vt:lpstr>Proposed Project Safety Enhancements</vt:lpstr>
      <vt:lpstr>8. Maintenance of Traffic</vt:lpstr>
      <vt:lpstr>Maintenance of Traffic</vt:lpstr>
      <vt:lpstr>Project Schedule and Cost</vt:lpstr>
      <vt:lpstr>9. Questions and Answers</vt:lpstr>
      <vt:lpstr>Submitting Comments or Questions</vt:lpstr>
      <vt:lpstr>Additional Comments &amp; Questions</vt:lpstr>
      <vt:lpstr>10. Contact Information</vt:lpstr>
      <vt:lpstr>Contact Information</vt:lpstr>
      <vt:lpstr>PowerPoint Presentation</vt:lpstr>
    </vt:vector>
  </TitlesOfParts>
  <Company>FDOT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FDOT Presentation Template - Option 1</dc:title>
  <dc:creator>rt826cm</dc:creator>
  <cp:lastModifiedBy>Danielle Riley</cp:lastModifiedBy>
  <cp:revision>37</cp:revision>
  <dcterms:created xsi:type="dcterms:W3CDTF">2023-05-09T15:16:47Z</dcterms:created>
  <dcterms:modified xsi:type="dcterms:W3CDTF">2023-05-20T15:44:59Z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0x01010048E390F3E8721D41AD71CD2A31EF87F5</vt:lpwstr>
  </property>
  <property fmtid="{D5CDD505-2E9C-101B-9397-08002B2CF9AE}" pid="3" name="Created">
    <vt:filetime>2022-08-24T00:00:00Z</vt:filetime>
  </property>
  <property fmtid="{D5CDD505-2E9C-101B-9397-08002B2CF9AE}" pid="4" name="Creator">
    <vt:lpwstr>Power PDF Create</vt:lpwstr>
  </property>
  <property fmtid="{D5CDD505-2E9C-101B-9397-08002B2CF9AE}" pid="5" name="LastSaved">
    <vt:filetime>2023-05-09T00:00:00Z</vt:filetime>
  </property>
  <property fmtid="{D5CDD505-2E9C-101B-9397-08002B2CF9AE}" pid="6" name="MediaServiceImageTags">
    <vt:lpwstr/>
  </property>
  <property fmtid="{D5CDD505-2E9C-101B-9397-08002B2CF9AE}" pid="7" name="Producer">
    <vt:lpwstr>Power PDF Create</vt:lpwstr>
  </property>
</Properties>
</file>